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21" r:id="rId2"/>
    <p:sldId id="340" r:id="rId3"/>
    <p:sldId id="323" r:id="rId4"/>
    <p:sldId id="341" r:id="rId5"/>
    <p:sldId id="345" r:id="rId6"/>
    <p:sldId id="339" r:id="rId7"/>
    <p:sldId id="342" r:id="rId8"/>
    <p:sldId id="327" r:id="rId9"/>
    <p:sldId id="328" r:id="rId10"/>
    <p:sldId id="346" r:id="rId11"/>
    <p:sldId id="347" r:id="rId12"/>
    <p:sldId id="348" r:id="rId13"/>
    <p:sldId id="350" r:id="rId14"/>
    <p:sldId id="351" r:id="rId15"/>
    <p:sldId id="352" r:id="rId16"/>
    <p:sldId id="353" r:id="rId17"/>
    <p:sldId id="338" r:id="rId18"/>
    <p:sldId id="354" r:id="rId19"/>
    <p:sldId id="355" r:id="rId20"/>
    <p:sldId id="337" r:id="rId2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FF"/>
    <a:srgbClr val="FFFF99"/>
    <a:srgbClr val="000000"/>
    <a:srgbClr val="787A8C"/>
    <a:srgbClr val="B2B2B2"/>
    <a:srgbClr val="FF0066"/>
    <a:srgbClr val="00CCFF"/>
    <a:srgbClr val="CC66FF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64235" autoAdjust="0"/>
  </p:normalViewPr>
  <p:slideViewPr>
    <p:cSldViewPr>
      <p:cViewPr varScale="1">
        <p:scale>
          <a:sx n="78" d="100"/>
          <a:sy n="78" d="100"/>
        </p:scale>
        <p:origin x="-25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318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t" anchorCtr="0" compatLnSpc="1">
            <a:prstTxWarp prst="textNoShape">
              <a:avLst/>
            </a:prstTxWarp>
          </a:bodyPr>
          <a:lstStyle>
            <a:lvl1pPr defTabSz="9604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b" anchorCtr="0" compatLnSpc="1">
            <a:prstTxWarp prst="textNoShape">
              <a:avLst/>
            </a:prstTxWarp>
          </a:bodyPr>
          <a:lstStyle>
            <a:lvl1pPr defTabSz="9604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200"/>
            </a:lvl1pPr>
          </a:lstStyle>
          <a:p>
            <a:fld id="{7B00EA47-D462-47B8-80A5-199FB6430DF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2694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t" anchorCtr="0" compatLnSpc="1">
            <a:prstTxWarp prst="textNoShape">
              <a:avLst/>
            </a:prstTxWarp>
          </a:bodyPr>
          <a:lstStyle>
            <a:lvl1pPr defTabSz="960438">
              <a:defRPr sz="1200"/>
            </a:lvl1pPr>
          </a:lstStyle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2513"/>
            <a:ext cx="5678488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b" anchorCtr="0" compatLnSpc="1">
            <a:prstTxWarp prst="textNoShape">
              <a:avLst/>
            </a:prstTxWarp>
          </a:bodyPr>
          <a:lstStyle>
            <a:lvl1pPr defTabSz="960438">
              <a:defRPr sz="1200"/>
            </a:lvl1pPr>
          </a:lstStyle>
          <a:p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16" tIns="48058" rIns="96116" bIns="4805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200"/>
            </a:lvl1pPr>
          </a:lstStyle>
          <a:p>
            <a:fld id="{37313F9E-8527-4356-ACC0-273417B69D5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91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13F9E-8527-4356-ACC0-273417B69D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629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04800" y="6248400"/>
            <a:ext cx="2286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000" b="0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286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33CCDA-3A14-4102-92C8-58798C4C1A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613525"/>
            <a:ext cx="891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i="1"/>
            </a:lvl1pPr>
          </a:lstStyle>
          <a:p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sp>
        <p:nvSpPr>
          <p:cNvPr id="5124" name="Rectangle 4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18890"/>
          <a:stretch>
            <a:fillRect/>
          </a:stretch>
        </p:blipFill>
        <p:spPr bwMode="auto">
          <a:xfrm>
            <a:off x="34925" y="6542088"/>
            <a:ext cx="576263" cy="3238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925" y="6526213"/>
            <a:ext cx="6619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5250" y="6526213"/>
            <a:ext cx="5794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erome.Gouzy@toulouse.inra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mailto:Sebastien.Carrere@toulouse.inra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lcyber.toulouse.inra.fr/projects/euge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557808"/>
            <a:ext cx="8540750" cy="2007096"/>
          </a:xfrm>
        </p:spPr>
        <p:txBody>
          <a:bodyPr/>
          <a:lstStyle/>
          <a:p>
            <a:r>
              <a:rPr lang="fr-FR" sz="3200" dirty="0" err="1" smtClean="0"/>
              <a:t>Bioinfo</a:t>
            </a:r>
            <a:r>
              <a:rPr lang="fr-FR" sz="3200" dirty="0" smtClean="0"/>
              <a:t>@INRA-Toulouse</a:t>
            </a:r>
            <a:br>
              <a:rPr lang="fr-FR" sz="3200" dirty="0" smtClean="0"/>
            </a:br>
            <a:r>
              <a:rPr lang="fr-FR" sz="3200" i="1" dirty="0" err="1" smtClean="0"/>
              <a:t>Helianthus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annuus</a:t>
            </a:r>
            <a:r>
              <a:rPr lang="fr-FR" sz="3200" i="1" dirty="0" smtClean="0"/>
              <a:t> </a:t>
            </a:r>
            <a:r>
              <a:rPr lang="fr-FR" sz="3200" dirty="0" err="1" smtClean="0"/>
              <a:t>genome</a:t>
            </a:r>
            <a:r>
              <a:rPr lang="fr-FR" sz="3200" dirty="0" smtClean="0"/>
              <a:t> annotation</a:t>
            </a:r>
            <a:br>
              <a:rPr lang="fr-FR" sz="3200" dirty="0" smtClean="0"/>
            </a:br>
            <a:r>
              <a:rPr lang="fr-FR" sz="3200" b="1" dirty="0" smtClean="0"/>
              <a:t>HA412.v1.1.bronze.20141015 update</a:t>
            </a:r>
            <a:endParaRPr lang="fr-FR" sz="32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51959" y="2780928"/>
            <a:ext cx="59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Sébastien</a:t>
            </a:r>
            <a:r>
              <a:rPr lang="en-US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Carrere</a:t>
            </a:r>
            <a:r>
              <a:rPr lang="en-US" sz="2800" b="0" u="sng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Ludovic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Legrand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Jérôme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Gouzy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Erika Sallet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Thomas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Schiex</a:t>
            </a:r>
            <a:r>
              <a:rPr lang="en-US" sz="2800" b="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endParaRPr lang="fr-FR" sz="2800" b="0" baseline="30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1288" y="4148138"/>
            <a:ext cx="8534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Tahoma" pitchFamily="34" charset="0"/>
              </a:rPr>
              <a:t>1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Laboratoire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des Interactions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Plantes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Microorganismes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(LIPM) INRA/CNRS</a:t>
            </a:r>
          </a:p>
          <a:p>
            <a:pPr marL="742950" marR="0" lvl="1" indent="-2857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Tahoma" pitchFamily="34" charset="0"/>
              </a:rPr>
              <a:t> 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Unité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de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Biométrie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et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d’Intelligence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Artificielle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(UBIA) INRA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-27384"/>
            <a:ext cx="8540750" cy="1143000"/>
          </a:xfrm>
        </p:spPr>
        <p:txBody>
          <a:bodyPr/>
          <a:lstStyle/>
          <a:p>
            <a:r>
              <a:rPr lang="fr-FR" sz="3200" dirty="0" err="1" smtClean="0"/>
              <a:t>Contextual</a:t>
            </a:r>
            <a:r>
              <a:rPr lang="fr-FR" sz="3200" dirty="0" smtClean="0"/>
              <a:t> menus</a:t>
            </a:r>
            <a:br>
              <a:rPr lang="fr-FR" sz="3200" dirty="0" smtClean="0"/>
            </a:br>
            <a:r>
              <a:rPr lang="fr-FR" sz="3200" i="1" dirty="0" err="1" smtClean="0"/>
              <a:t>Linked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resources</a:t>
            </a:r>
            <a:endParaRPr lang="fr-FR" sz="32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13" name="Picture 2" descr="http://gmod.org/mediawiki/images/thumb/a/ac/JBrowseLogo.png/400px-JBrowse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190328" cy="481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 descr="Ha412v1r1_16g025560-jbrowse-link-Hat13l-exp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984" y="1813980"/>
            <a:ext cx="8652504" cy="4135300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3568971" y="1124744"/>
            <a:ext cx="5467525" cy="3600400"/>
            <a:chOff x="3568971" y="1124744"/>
            <a:chExt cx="5467525" cy="3600400"/>
          </a:xfrm>
        </p:grpSpPr>
        <p:pic>
          <p:nvPicPr>
            <p:cNvPr id="16" name="Image 15" descr="Ha412v1r1_16g025560-jbrowse-link-Hat13l-expr-flow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8971" y="1124744"/>
              <a:ext cx="5467525" cy="302433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076056" y="4365104"/>
              <a:ext cx="1008112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Forme 18"/>
            <p:cNvCxnSpPr>
              <a:stCxn id="17" idx="3"/>
              <a:endCxn id="16" idx="2"/>
            </p:cNvCxnSpPr>
            <p:nvPr/>
          </p:nvCxnSpPr>
          <p:spPr>
            <a:xfrm flipV="1">
              <a:off x="6084168" y="4149080"/>
              <a:ext cx="218566" cy="396044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2411760" y="3140968"/>
            <a:ext cx="5976664" cy="3345089"/>
            <a:chOff x="2411760" y="3140968"/>
            <a:chExt cx="5976664" cy="3345089"/>
          </a:xfrm>
        </p:grpSpPr>
        <p:pic>
          <p:nvPicPr>
            <p:cNvPr id="23" name="Image 22" descr="Ha412v1r1_16g025560-jbrowse-link-Ha412t4l-anno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725" y="3140968"/>
              <a:ext cx="4654699" cy="3345089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2411760" y="3573016"/>
              <a:ext cx="720080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Forme 25"/>
            <p:cNvCxnSpPr>
              <a:endCxn id="23" idx="1"/>
            </p:cNvCxnSpPr>
            <p:nvPr/>
          </p:nvCxnSpPr>
          <p:spPr>
            <a:xfrm rot="16200000" flipH="1">
              <a:off x="2704522" y="3784309"/>
              <a:ext cx="1096481" cy="961925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a412v1r1_16g025560-jbrowse-link-annot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24" y="1215672"/>
            <a:ext cx="8748464" cy="38695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116632"/>
            <a:ext cx="8540750" cy="1038944"/>
          </a:xfrm>
        </p:spPr>
        <p:txBody>
          <a:bodyPr/>
          <a:lstStyle/>
          <a:p>
            <a:r>
              <a:rPr lang="fr-FR" sz="3200" dirty="0" err="1" smtClean="0"/>
              <a:t>Contextual</a:t>
            </a:r>
            <a:r>
              <a:rPr lang="fr-FR" sz="3200" dirty="0" smtClean="0"/>
              <a:t> menus</a:t>
            </a:r>
            <a:br>
              <a:rPr lang="fr-FR" sz="3200" dirty="0" smtClean="0"/>
            </a:br>
            <a:r>
              <a:rPr lang="fr-FR" sz="3200" i="1" dirty="0" err="1" smtClean="0"/>
              <a:t>Linked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resources</a:t>
            </a:r>
            <a:endParaRPr lang="fr-FR" sz="32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8" name="Picture 2" descr="http://gmod.org/mediawiki/images/thumb/a/ac/JBrowseLogo.png/400px-JBrowse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2190328" cy="481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e 14"/>
          <p:cNvGrpSpPr/>
          <p:nvPr/>
        </p:nvGrpSpPr>
        <p:grpSpPr>
          <a:xfrm>
            <a:off x="1930564" y="3284984"/>
            <a:ext cx="6444208" cy="2296636"/>
            <a:chOff x="1930564" y="3284984"/>
            <a:chExt cx="6444208" cy="2296636"/>
          </a:xfrm>
        </p:grpSpPr>
        <p:grpSp>
          <p:nvGrpSpPr>
            <p:cNvPr id="9" name="Groupe 8"/>
            <p:cNvGrpSpPr/>
            <p:nvPr/>
          </p:nvGrpSpPr>
          <p:grpSpPr>
            <a:xfrm>
              <a:off x="4644008" y="3284984"/>
              <a:ext cx="1008112" cy="792088"/>
              <a:chOff x="5724128" y="2996952"/>
              <a:chExt cx="1008112" cy="108012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724128" y="2996952"/>
                <a:ext cx="1008112" cy="36004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avec flèche 13"/>
              <p:cNvCxnSpPr>
                <a:stCxn id="13" idx="2"/>
              </p:cNvCxnSpPr>
              <p:nvPr/>
            </p:nvCxnSpPr>
            <p:spPr>
              <a:xfrm>
                <a:off x="6228184" y="3356992"/>
                <a:ext cx="0" cy="7200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Image 9" descr="gene.png"/>
            <p:cNvPicPr>
              <a:picLocks noChangeAspect="1"/>
            </p:cNvPicPr>
            <p:nvPr/>
          </p:nvPicPr>
          <p:blipFill>
            <a:blip r:embed="rId5" cstate="print"/>
            <a:srcRect r="1105" b="62917"/>
            <a:stretch>
              <a:fillRect/>
            </a:stretch>
          </p:blipFill>
          <p:spPr>
            <a:xfrm>
              <a:off x="1930564" y="4107668"/>
              <a:ext cx="6444208" cy="14739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Annotation Browser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19" y="3645021"/>
            <a:ext cx="46577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7504" y="1556792"/>
            <a:ext cx="8568952" cy="1656184"/>
          </a:xfrm>
        </p:spPr>
        <p:txBody>
          <a:bodyPr/>
          <a:lstStyle/>
          <a:p>
            <a:r>
              <a:rPr lang="en-US" sz="1800" dirty="0" smtClean="0">
                <a:solidFill>
                  <a:schemeClr val="hlink"/>
                </a:solidFill>
                <a:effectLst/>
              </a:rPr>
              <a:t>Pre-computed analysis to speed up annotation mining</a:t>
            </a:r>
          </a:p>
          <a:p>
            <a:r>
              <a:rPr lang="en-US" sz="1800" dirty="0" smtClean="0">
                <a:solidFill>
                  <a:schemeClr val="hlink"/>
                </a:solidFill>
                <a:effectLst/>
              </a:rPr>
              <a:t>Full-text search through</a:t>
            </a:r>
          </a:p>
          <a:p>
            <a:pPr lvl="1"/>
            <a:r>
              <a:rPr lang="en-US" sz="1600" dirty="0" smtClean="0">
                <a:effectLst/>
              </a:rPr>
              <a:t>Automatic </a:t>
            </a:r>
            <a:r>
              <a:rPr lang="en-US" sz="1600" dirty="0" err="1" smtClean="0">
                <a:effectLst/>
              </a:rPr>
              <a:t>functionnal</a:t>
            </a:r>
            <a:r>
              <a:rPr lang="en-US" sz="1600" dirty="0" smtClean="0">
                <a:effectLst/>
              </a:rPr>
              <a:t> annotation (</a:t>
            </a:r>
            <a:r>
              <a:rPr lang="en-US" sz="1600" dirty="0" err="1" smtClean="0">
                <a:effectLst/>
              </a:rPr>
              <a:t>InterPro</a:t>
            </a:r>
            <a:r>
              <a:rPr lang="en-US" sz="1600" dirty="0" smtClean="0">
                <a:effectLst/>
              </a:rPr>
              <a:t> based) </a:t>
            </a:r>
          </a:p>
          <a:p>
            <a:pPr lvl="1"/>
            <a:r>
              <a:rPr lang="en-US" sz="1600" dirty="0" smtClean="0">
                <a:effectLst/>
              </a:rPr>
              <a:t>Blast hits accessions / descriptions (</a:t>
            </a:r>
            <a:r>
              <a:rPr lang="en-US" sz="1600" dirty="0" err="1" smtClean="0">
                <a:effectLst/>
              </a:rPr>
              <a:t>Blastp</a:t>
            </a:r>
            <a:r>
              <a:rPr lang="en-US" sz="1600" dirty="0" smtClean="0">
                <a:effectLst/>
              </a:rPr>
              <a:t> vs. </a:t>
            </a:r>
            <a:r>
              <a:rPr lang="en-US" sz="1600" dirty="0" err="1" smtClean="0">
                <a:effectLst/>
              </a:rPr>
              <a:t>Uniprot</a:t>
            </a:r>
            <a:r>
              <a:rPr lang="en-US" sz="1600" dirty="0" smtClean="0">
                <a:effectLst/>
              </a:rPr>
              <a:t>-Plants, </a:t>
            </a:r>
            <a:r>
              <a:rPr lang="en-US" sz="1600" i="1" dirty="0" smtClean="0">
                <a:effectLst/>
              </a:rPr>
              <a:t>B. </a:t>
            </a:r>
            <a:r>
              <a:rPr lang="en-US" sz="1600" i="1" dirty="0" err="1" smtClean="0">
                <a:effectLst/>
              </a:rPr>
              <a:t>dystachyon</a:t>
            </a:r>
            <a:r>
              <a:rPr lang="en-US" sz="1600" dirty="0" smtClean="0">
                <a:effectLst/>
              </a:rPr>
              <a:t>, </a:t>
            </a:r>
            <a:r>
              <a:rPr lang="en-US" sz="1600" i="1" dirty="0" smtClean="0">
                <a:effectLst/>
              </a:rPr>
              <a:t>A. thaliana</a:t>
            </a:r>
            <a:r>
              <a:rPr lang="en-US" sz="1600" dirty="0" smtClean="0">
                <a:effectLst/>
              </a:rPr>
              <a:t>)</a:t>
            </a:r>
          </a:p>
          <a:p>
            <a:pPr lvl="1"/>
            <a:r>
              <a:rPr lang="en-US" sz="1600" dirty="0" err="1" smtClean="0">
                <a:effectLst/>
              </a:rPr>
              <a:t>InterPro</a:t>
            </a:r>
            <a:r>
              <a:rPr lang="en-US" sz="1600" dirty="0" smtClean="0">
                <a:effectLst/>
              </a:rPr>
              <a:t> hits accessions (GO terms, database accessions – PFAM, </a:t>
            </a:r>
            <a:r>
              <a:rPr lang="en-US" sz="1600" dirty="0" err="1" smtClean="0">
                <a:effectLst/>
              </a:rPr>
              <a:t>InterPro</a:t>
            </a:r>
            <a:r>
              <a:rPr lang="en-US" sz="1600" dirty="0" smtClean="0">
                <a:effectLst/>
              </a:rPr>
              <a:t> terms)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51520" y="4077072"/>
            <a:ext cx="34563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Exact match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Partial match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Complex queries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latin typeface="+mn-lt"/>
              </a:rPr>
              <a:t>Region search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2" descr="http://spinscale.github.io/elasticsearch/img-jugm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1800200" cy="55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53752"/>
            <a:ext cx="8540750" cy="1143000"/>
          </a:xfrm>
        </p:spPr>
        <p:txBody>
          <a:bodyPr/>
          <a:lstStyle/>
          <a:p>
            <a:r>
              <a:rPr lang="fr-FR" sz="3200" dirty="0" smtClean="0"/>
              <a:t>Annotation </a:t>
            </a:r>
            <a:r>
              <a:rPr lang="fr-FR" sz="3200" dirty="0" err="1" smtClean="0"/>
              <a:t>Sheet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40962" name="Picture 2" descr="http://spinscale.github.io/elasticsearch/img-jugm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4664"/>
            <a:ext cx="1800200" cy="55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 descr="ge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88274"/>
            <a:ext cx="5988613" cy="3652894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179512" y="1628800"/>
            <a:ext cx="6680878" cy="4680520"/>
            <a:chOff x="179512" y="1628800"/>
            <a:chExt cx="6680878" cy="468052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5787" t="17293" r="27357" b="42883"/>
            <a:stretch>
              <a:fillRect/>
            </a:stretch>
          </p:blipFill>
          <p:spPr bwMode="auto">
            <a:xfrm>
              <a:off x="179512" y="2996952"/>
              <a:ext cx="668087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979712" y="1628800"/>
              <a:ext cx="21602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en angle 24"/>
            <p:cNvCxnSpPr>
              <a:stCxn id="17" idx="2"/>
              <a:endCxn id="3" idx="0"/>
            </p:cNvCxnSpPr>
            <p:nvPr/>
          </p:nvCxnSpPr>
          <p:spPr>
            <a:xfrm rot="16200000" flipH="1">
              <a:off x="2263777" y="1740778"/>
              <a:ext cx="1080120" cy="143222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Image 26" descr="gene-prot.png"/>
          <p:cNvPicPr>
            <a:picLocks noChangeAspect="1"/>
          </p:cNvPicPr>
          <p:nvPr/>
        </p:nvPicPr>
        <p:blipFill>
          <a:blip r:embed="rId6" cstate="print"/>
          <a:srcRect r="41073" b="18023"/>
          <a:stretch>
            <a:fillRect/>
          </a:stretch>
        </p:blipFill>
        <p:spPr>
          <a:xfrm>
            <a:off x="4966805" y="2852936"/>
            <a:ext cx="3925675" cy="216024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292080" y="2204864"/>
            <a:ext cx="1008112" cy="264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en angle 29"/>
          <p:cNvCxnSpPr>
            <a:stCxn id="28" idx="3"/>
            <a:endCxn id="27" idx="0"/>
          </p:cNvCxnSpPr>
          <p:nvPr/>
        </p:nvCxnSpPr>
        <p:spPr>
          <a:xfrm>
            <a:off x="6300192" y="2336879"/>
            <a:ext cx="629451" cy="516057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orthomc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268760"/>
            <a:ext cx="9030513" cy="120522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39552" y="2262358"/>
            <a:ext cx="7889091" cy="4046962"/>
            <a:chOff x="539552" y="2262358"/>
            <a:chExt cx="7889091" cy="4046962"/>
          </a:xfrm>
        </p:grpSpPr>
        <p:pic>
          <p:nvPicPr>
            <p:cNvPr id="10" name="Image 9" descr="orthomcl-ali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52" y="2884163"/>
              <a:ext cx="7889091" cy="3425157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259632" y="2262358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en angle 20"/>
            <p:cNvCxnSpPr>
              <a:stCxn id="19" idx="2"/>
              <a:endCxn id="10" idx="0"/>
            </p:cNvCxnSpPr>
            <p:nvPr/>
          </p:nvCxnSpPr>
          <p:spPr>
            <a:xfrm rot="16200000" flipH="1">
              <a:off x="2866997" y="1267061"/>
              <a:ext cx="405781" cy="282842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 24" descr="orthomc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88640"/>
            <a:ext cx="1649638" cy="288032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301625" y="63674"/>
            <a:ext cx="8540750" cy="792088"/>
          </a:xfrm>
        </p:spPr>
        <p:txBody>
          <a:bodyPr/>
          <a:lstStyle/>
          <a:p>
            <a:r>
              <a:rPr lang="fr-FR" sz="3200" dirty="0" smtClean="0"/>
              <a:t>Annotation </a:t>
            </a:r>
            <a:r>
              <a:rPr lang="fr-FR" sz="3200" dirty="0" err="1" smtClean="0"/>
              <a:t>Sheet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i="1" dirty="0" err="1" smtClean="0"/>
              <a:t>Pre</a:t>
            </a:r>
            <a:r>
              <a:rPr lang="fr-FR" sz="2800" i="1" dirty="0" smtClean="0"/>
              <a:t>-</a:t>
            </a:r>
            <a:r>
              <a:rPr lang="fr-FR" sz="2800" i="1" dirty="0" err="1" smtClean="0"/>
              <a:t>computed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protein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families</a:t>
            </a:r>
            <a:endParaRPr lang="fr-FR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107504" y="4581128"/>
            <a:ext cx="8568952" cy="1656184"/>
          </a:xfrm>
        </p:spPr>
        <p:txBody>
          <a:bodyPr/>
          <a:lstStyle/>
          <a:p>
            <a:r>
              <a:rPr lang="en-US" sz="2000" dirty="0" smtClean="0">
                <a:solidFill>
                  <a:schemeClr val="hlink"/>
                </a:solidFill>
                <a:effectLst/>
              </a:rPr>
              <a:t>5 best hits with e-value &lt; 1e-5 against</a:t>
            </a:r>
          </a:p>
          <a:p>
            <a:pPr lvl="1"/>
            <a:r>
              <a:rPr lang="en-US" sz="1600" b="1" i="1" dirty="0" smtClean="0">
                <a:effectLst/>
              </a:rPr>
              <a:t>A. thaliana</a:t>
            </a:r>
            <a:r>
              <a:rPr lang="en-US" sz="1600" b="1" dirty="0" smtClean="0">
                <a:effectLst/>
              </a:rPr>
              <a:t> TAIR10</a:t>
            </a:r>
          </a:p>
          <a:p>
            <a:pPr lvl="1"/>
            <a:r>
              <a:rPr lang="en-US" sz="1600" b="1" i="1" dirty="0" smtClean="0">
                <a:effectLst/>
              </a:rPr>
              <a:t>B. </a:t>
            </a:r>
            <a:r>
              <a:rPr lang="en-US" sz="1600" b="1" i="1" dirty="0" err="1" smtClean="0">
                <a:effectLst/>
              </a:rPr>
              <a:t>distachyon</a:t>
            </a:r>
            <a:r>
              <a:rPr lang="en-US" sz="1600" b="1" dirty="0" smtClean="0">
                <a:effectLst/>
              </a:rPr>
              <a:t> proteome</a:t>
            </a:r>
          </a:p>
          <a:p>
            <a:pPr lvl="1"/>
            <a:r>
              <a:rPr lang="en-US" sz="1600" b="1" dirty="0" err="1" smtClean="0">
                <a:effectLst/>
              </a:rPr>
              <a:t>Uniprot</a:t>
            </a:r>
            <a:r>
              <a:rPr lang="en-US" sz="1600" b="1" dirty="0" smtClean="0">
                <a:effectLst/>
              </a:rPr>
              <a:t>-Plants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63674"/>
            <a:ext cx="8540750" cy="792088"/>
          </a:xfrm>
        </p:spPr>
        <p:txBody>
          <a:bodyPr/>
          <a:lstStyle/>
          <a:p>
            <a:r>
              <a:rPr lang="fr-FR" sz="3200" dirty="0" smtClean="0"/>
              <a:t>Annotation </a:t>
            </a:r>
            <a:r>
              <a:rPr lang="fr-FR" sz="3200" dirty="0" err="1" smtClean="0"/>
              <a:t>Sheet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i="1" dirty="0" err="1" smtClean="0"/>
              <a:t>Pre</a:t>
            </a:r>
            <a:r>
              <a:rPr lang="fr-FR" sz="2800" i="1" dirty="0" smtClean="0"/>
              <a:t>-</a:t>
            </a:r>
            <a:r>
              <a:rPr lang="fr-FR" sz="2800" i="1" dirty="0" err="1" smtClean="0"/>
              <a:t>computed</a:t>
            </a:r>
            <a:r>
              <a:rPr lang="fr-FR" sz="2800" i="1" dirty="0" smtClean="0"/>
              <a:t> blast </a:t>
            </a:r>
            <a:r>
              <a:rPr lang="fr-FR" sz="2800" i="1" dirty="0" err="1" smtClean="0"/>
              <a:t>results</a:t>
            </a:r>
            <a:endParaRPr lang="fr-FR" sz="32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40962" name="Picture 2" descr="http://2.bp.blogspot.com/-zGRIEYyZs9A/TrA2w4NOvZI/AAAAAAAAACY/qYDBWNdtZQw/s1600/ncbi_bla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008112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 descr="gene-blast-hi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9144000" cy="2503714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52588" y="2636913"/>
            <a:ext cx="8983908" cy="3243956"/>
            <a:chOff x="52588" y="2636913"/>
            <a:chExt cx="8983908" cy="3243956"/>
          </a:xfrm>
        </p:grpSpPr>
        <p:pic>
          <p:nvPicPr>
            <p:cNvPr id="12" name="Image 11" descr="gene-blast-hits-detai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7704" y="2636913"/>
              <a:ext cx="7128792" cy="324395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2588" y="2950582"/>
              <a:ext cx="144016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en angle 29"/>
            <p:cNvCxnSpPr>
              <a:stCxn id="15" idx="3"/>
              <a:endCxn id="12" idx="1"/>
            </p:cNvCxnSpPr>
            <p:nvPr/>
          </p:nvCxnSpPr>
          <p:spPr>
            <a:xfrm>
              <a:off x="196604" y="3022590"/>
              <a:ext cx="1711100" cy="123630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41986" name="Picture 2" descr="http://www.ebi.ac.uk/interpro/resources/images/logo_interpro_white_342.png;jsessionid=575615221E4E815EC75E94A833EF9A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618" y="210594"/>
            <a:ext cx="1421854" cy="26607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301625" y="63674"/>
            <a:ext cx="8540750" cy="792088"/>
          </a:xfrm>
        </p:spPr>
        <p:txBody>
          <a:bodyPr/>
          <a:lstStyle/>
          <a:p>
            <a:r>
              <a:rPr lang="fr-FR" sz="3200" dirty="0" smtClean="0"/>
              <a:t>Annotation </a:t>
            </a:r>
            <a:r>
              <a:rPr lang="fr-FR" sz="3200" dirty="0" err="1" smtClean="0"/>
              <a:t>Sheet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i="1" dirty="0" err="1" smtClean="0"/>
              <a:t>Pre</a:t>
            </a:r>
            <a:r>
              <a:rPr lang="fr-FR" sz="2800" i="1" dirty="0" smtClean="0"/>
              <a:t>-</a:t>
            </a:r>
            <a:r>
              <a:rPr lang="fr-FR" sz="2800" i="1" dirty="0" err="1" smtClean="0"/>
              <a:t>computed</a:t>
            </a:r>
            <a:r>
              <a:rPr lang="fr-FR" sz="2800" i="1" dirty="0" smtClean="0"/>
              <a:t>  </a:t>
            </a:r>
            <a:r>
              <a:rPr lang="fr-FR" sz="2800" i="1" dirty="0" err="1" smtClean="0"/>
              <a:t>InterPro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results</a:t>
            </a:r>
            <a:endParaRPr lang="fr-FR" sz="3200" i="1" dirty="0"/>
          </a:p>
        </p:txBody>
      </p:sp>
      <p:pic>
        <p:nvPicPr>
          <p:cNvPr id="16" name="Image 15" descr="gene-iprscan-hi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00" y="1089586"/>
            <a:ext cx="9144000" cy="1475318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4211960" y="1772816"/>
            <a:ext cx="4837399" cy="4392488"/>
            <a:chOff x="4211960" y="1772816"/>
            <a:chExt cx="4837399" cy="4392488"/>
          </a:xfrm>
        </p:grpSpPr>
        <p:pic>
          <p:nvPicPr>
            <p:cNvPr id="15" name="Image 14" descr="iprdoma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960" y="2852936"/>
              <a:ext cx="4837399" cy="3312368"/>
            </a:xfrm>
            <a:prstGeom prst="rect">
              <a:avLst/>
            </a:prstGeom>
          </p:spPr>
        </p:pic>
        <p:grpSp>
          <p:nvGrpSpPr>
            <p:cNvPr id="14" name="Groupe 13"/>
            <p:cNvGrpSpPr/>
            <p:nvPr/>
          </p:nvGrpSpPr>
          <p:grpSpPr>
            <a:xfrm>
              <a:off x="5436096" y="1772816"/>
              <a:ext cx="1194564" cy="1080120"/>
              <a:chOff x="5580112" y="1628800"/>
              <a:chExt cx="1194564" cy="10801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580112" y="1628800"/>
                <a:ext cx="576064" cy="2160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8" name="Forme 27"/>
              <p:cNvCxnSpPr>
                <a:stCxn id="26" idx="3"/>
                <a:endCxn id="15" idx="0"/>
              </p:cNvCxnSpPr>
              <p:nvPr/>
            </p:nvCxnSpPr>
            <p:spPr>
              <a:xfrm>
                <a:off x="6156176" y="1736812"/>
                <a:ext cx="618500" cy="972108"/>
              </a:xfrm>
              <a:prstGeom prst="bentConnector2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e 26"/>
          <p:cNvGrpSpPr/>
          <p:nvPr/>
        </p:nvGrpSpPr>
        <p:grpSpPr>
          <a:xfrm>
            <a:off x="179512" y="1340768"/>
            <a:ext cx="3960440" cy="2653570"/>
            <a:chOff x="179512" y="1340768"/>
            <a:chExt cx="3960440" cy="2653570"/>
          </a:xfrm>
        </p:grpSpPr>
        <p:pic>
          <p:nvPicPr>
            <p:cNvPr id="18" name="Image 17" descr="gene-iprscan-hits-detail.png"/>
            <p:cNvPicPr>
              <a:picLocks noChangeAspect="1"/>
            </p:cNvPicPr>
            <p:nvPr/>
          </p:nvPicPr>
          <p:blipFill>
            <a:blip r:embed="rId6" cstate="print"/>
            <a:srcRect t="77125" r="30439"/>
            <a:stretch>
              <a:fillRect/>
            </a:stretch>
          </p:blipFill>
          <p:spPr>
            <a:xfrm>
              <a:off x="251520" y="2949831"/>
              <a:ext cx="3888432" cy="1044507"/>
            </a:xfrm>
            <a:prstGeom prst="rect">
              <a:avLst/>
            </a:prstGeom>
          </p:spPr>
        </p:pic>
        <p:cxnSp>
          <p:nvCxnSpPr>
            <p:cNvPr id="21" name="Forme 20"/>
            <p:cNvCxnSpPr>
              <a:stCxn id="23" idx="3"/>
              <a:endCxn id="18" idx="0"/>
            </p:cNvCxnSpPr>
            <p:nvPr/>
          </p:nvCxnSpPr>
          <p:spPr>
            <a:xfrm>
              <a:off x="395536" y="1448780"/>
              <a:ext cx="1800200" cy="150105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79512" y="1340768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510755" cy="444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e 16"/>
          <p:cNvGrpSpPr/>
          <p:nvPr/>
        </p:nvGrpSpPr>
        <p:grpSpPr>
          <a:xfrm>
            <a:off x="2522931" y="3643512"/>
            <a:ext cx="6225533" cy="2953840"/>
            <a:chOff x="2522931" y="2995440"/>
            <a:chExt cx="6225533" cy="295384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931" y="2995440"/>
              <a:ext cx="6225533" cy="2953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Connecteur en angle 15"/>
            <p:cNvCxnSpPr/>
            <p:nvPr/>
          </p:nvCxnSpPr>
          <p:spPr>
            <a:xfrm flipV="1">
              <a:off x="2699792" y="5066134"/>
              <a:ext cx="2247106" cy="45109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540918" y="5392266"/>
              <a:ext cx="144016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131840" y="1425283"/>
            <a:ext cx="5832648" cy="4648963"/>
            <a:chOff x="3131840" y="777211"/>
            <a:chExt cx="5832648" cy="464896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0196" y="777211"/>
              <a:ext cx="5484292" cy="30838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131840" y="5282158"/>
              <a:ext cx="648072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Forme 19"/>
            <p:cNvCxnSpPr>
              <a:stCxn id="18" idx="0"/>
              <a:endCxn id="9220" idx="1"/>
            </p:cNvCxnSpPr>
            <p:nvPr/>
          </p:nvCxnSpPr>
          <p:spPr>
            <a:xfrm rot="5400000" flipH="1" flipV="1">
              <a:off x="1986522" y="3788484"/>
              <a:ext cx="2963028" cy="24320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08112"/>
          </a:xfrm>
        </p:spPr>
        <p:txBody>
          <a:bodyPr/>
          <a:lstStyle/>
          <a:p>
            <a:r>
              <a:rPr lang="fr-FR" sz="3200" dirty="0" err="1" smtClean="0"/>
              <a:t>Sequence</a:t>
            </a:r>
            <a:r>
              <a:rPr lang="fr-FR" sz="3200" dirty="0" smtClean="0"/>
              <a:t>-</a:t>
            </a:r>
            <a:r>
              <a:rPr lang="fr-FR" sz="3200" dirty="0" err="1" smtClean="0"/>
              <a:t>based</a:t>
            </a:r>
            <a:r>
              <a:rPr lang="fr-FR" sz="3200" dirty="0" smtClean="0"/>
              <a:t> </a:t>
            </a:r>
            <a:r>
              <a:rPr lang="fr-FR" sz="3200" dirty="0" err="1" smtClean="0"/>
              <a:t>tools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smtClean="0"/>
              <a:t>Blast server</a:t>
            </a:r>
            <a:endParaRPr lang="fr-FR" sz="32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450897"/>
            <a:ext cx="6336705" cy="4930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2945"/>
            <a:ext cx="528014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08112"/>
          </a:xfrm>
        </p:spPr>
        <p:txBody>
          <a:bodyPr/>
          <a:lstStyle/>
          <a:p>
            <a:r>
              <a:rPr lang="fr-FR" sz="3200" dirty="0" err="1" smtClean="0"/>
              <a:t>Sequence</a:t>
            </a:r>
            <a:r>
              <a:rPr lang="fr-FR" sz="3200" dirty="0" smtClean="0"/>
              <a:t>-</a:t>
            </a:r>
            <a:r>
              <a:rPr lang="fr-FR" sz="3200" dirty="0" err="1" smtClean="0"/>
              <a:t>based</a:t>
            </a:r>
            <a:r>
              <a:rPr lang="fr-FR" sz="3200" dirty="0" smtClean="0"/>
              <a:t> </a:t>
            </a:r>
            <a:r>
              <a:rPr lang="fr-FR" sz="3200" dirty="0" err="1" smtClean="0"/>
              <a:t>tools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err="1" smtClean="0"/>
              <a:t>Extract</a:t>
            </a:r>
            <a:r>
              <a:rPr lang="fr-FR" sz="3200" i="1" dirty="0" smtClean="0"/>
              <a:t>-</a:t>
            </a:r>
            <a:r>
              <a:rPr lang="fr-FR" sz="3200" i="1" dirty="0" err="1" smtClean="0"/>
              <a:t>seq</a:t>
            </a:r>
            <a:endParaRPr lang="fr-FR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08112"/>
          </a:xfrm>
        </p:spPr>
        <p:txBody>
          <a:bodyPr/>
          <a:lstStyle/>
          <a:p>
            <a:r>
              <a:rPr lang="fr-FR" sz="3200" dirty="0" err="1" smtClean="0"/>
              <a:t>Sequence</a:t>
            </a:r>
            <a:r>
              <a:rPr lang="fr-FR" sz="3200" dirty="0" smtClean="0"/>
              <a:t>-</a:t>
            </a:r>
            <a:r>
              <a:rPr lang="fr-FR" sz="3200" dirty="0" err="1" smtClean="0"/>
              <a:t>based</a:t>
            </a:r>
            <a:r>
              <a:rPr lang="fr-FR" sz="3200" dirty="0" smtClean="0"/>
              <a:t> </a:t>
            </a:r>
            <a:r>
              <a:rPr lang="fr-FR" sz="3200" dirty="0" err="1" smtClean="0"/>
              <a:t>tools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i="1" dirty="0" err="1" smtClean="0"/>
              <a:t>Protein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families</a:t>
            </a:r>
            <a:endParaRPr lang="fr-FR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5943" r="48225" b="71907"/>
          <a:stretch>
            <a:fillRect/>
          </a:stretch>
        </p:blipFill>
        <p:spPr bwMode="auto">
          <a:xfrm>
            <a:off x="107504" y="1268760"/>
            <a:ext cx="8892480" cy="121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20300" r="3144" b="30425"/>
          <a:stretch>
            <a:fillRect/>
          </a:stretch>
        </p:blipFill>
        <p:spPr bwMode="auto">
          <a:xfrm>
            <a:off x="35496" y="2837897"/>
            <a:ext cx="9035480" cy="318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orthomcl-al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12155"/>
            <a:ext cx="7889091" cy="342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522313"/>
            <a:ext cx="8640960" cy="4426967"/>
          </a:xfrm>
        </p:spPr>
        <p:txBody>
          <a:bodyPr/>
          <a:lstStyle/>
          <a:p>
            <a:r>
              <a:rPr lang="fr-FR" dirty="0" err="1" smtClean="0">
                <a:solidFill>
                  <a:schemeClr val="tx2"/>
                </a:solidFill>
              </a:rPr>
              <a:t>Genome</a:t>
            </a:r>
            <a:r>
              <a:rPr lang="fr-FR" dirty="0" smtClean="0">
                <a:solidFill>
                  <a:schemeClr val="tx2"/>
                </a:solidFill>
              </a:rPr>
              <a:t> annotation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EuGene</a:t>
            </a:r>
            <a:r>
              <a:rPr lang="fr-FR" dirty="0" smtClean="0"/>
              <a:t> </a:t>
            </a:r>
            <a:r>
              <a:rPr lang="fr-FR" dirty="0" err="1" smtClean="0"/>
              <a:t>gene</a:t>
            </a:r>
            <a:r>
              <a:rPr lang="fr-FR" dirty="0" smtClean="0"/>
              <a:t> </a:t>
            </a:r>
            <a:r>
              <a:rPr lang="fr-FR" dirty="0" err="1" smtClean="0"/>
              <a:t>finder</a:t>
            </a:r>
            <a:endParaRPr lang="fr-FR" dirty="0" smtClean="0"/>
          </a:p>
          <a:p>
            <a:pPr lvl="1"/>
            <a:r>
              <a:rPr lang="fr-FR" dirty="0" err="1" smtClean="0"/>
              <a:t>Sunflower</a:t>
            </a:r>
            <a:r>
              <a:rPr lang="fr-FR" dirty="0" smtClean="0"/>
              <a:t> bronze annotation pipeline</a:t>
            </a:r>
          </a:p>
          <a:p>
            <a:pPr lvl="1"/>
            <a:r>
              <a:rPr lang="fr-FR" dirty="0" smtClean="0"/>
              <a:t>Annotation </a:t>
            </a:r>
            <a:r>
              <a:rPr lang="fr-FR" dirty="0" err="1" smtClean="0"/>
              <a:t>summary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chemeClr val="tx2"/>
                </a:solidFill>
              </a:rPr>
              <a:t>Web </a:t>
            </a:r>
            <a:r>
              <a:rPr lang="fr-FR" dirty="0" err="1" smtClean="0">
                <a:solidFill>
                  <a:schemeClr val="tx2"/>
                </a:solidFill>
              </a:rPr>
              <a:t>tools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err="1" smtClean="0"/>
              <a:t>Genome</a:t>
            </a:r>
            <a:r>
              <a:rPr lang="fr-FR" dirty="0" smtClean="0"/>
              <a:t> Browser</a:t>
            </a:r>
          </a:p>
          <a:p>
            <a:pPr lvl="1"/>
            <a:r>
              <a:rPr lang="fr-FR" dirty="0" smtClean="0"/>
              <a:t>Annotation Browser</a:t>
            </a:r>
          </a:p>
          <a:p>
            <a:pPr lvl="1"/>
            <a:r>
              <a:rPr lang="fr-FR" dirty="0" err="1" smtClean="0"/>
              <a:t>Sequence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52400" y="6613525"/>
            <a:ext cx="8915400" cy="244475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188640"/>
            <a:ext cx="8540750" cy="536104"/>
          </a:xfrm>
        </p:spPr>
        <p:txBody>
          <a:bodyPr/>
          <a:lstStyle/>
          <a:p>
            <a:r>
              <a:rPr lang="fr-FR" sz="3200" dirty="0" err="1" smtClean="0"/>
              <a:t>Next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625" y="980728"/>
            <a:ext cx="8540750" cy="4498975"/>
          </a:xfrm>
        </p:spPr>
        <p:txBody>
          <a:bodyPr/>
          <a:lstStyle/>
          <a:p>
            <a:r>
              <a:rPr lang="fr-FR" sz="2000" dirty="0" smtClean="0"/>
              <a:t>Annotation components (</a:t>
            </a:r>
            <a:r>
              <a:rPr lang="fr-FR" sz="2000" dirty="0" err="1" smtClean="0"/>
              <a:t>gene</a:t>
            </a:r>
            <a:r>
              <a:rPr lang="fr-FR" sz="2000" dirty="0" smtClean="0"/>
              <a:t> structure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err="1" smtClean="0">
                <a:sym typeface="Wingdings" pitchFamily="2" charset="2"/>
              </a:rPr>
              <a:t>genome</a:t>
            </a:r>
            <a:r>
              <a:rPr lang="fr-FR" sz="2000" dirty="0" smtClean="0">
                <a:sym typeface="Wingdings" pitchFamily="2" charset="2"/>
              </a:rPr>
              <a:t> browser)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updated</a:t>
            </a:r>
            <a:r>
              <a:rPr lang="fr-FR" sz="2000" dirty="0" smtClean="0"/>
              <a:t>/</a:t>
            </a:r>
            <a:r>
              <a:rPr lang="fr-FR" sz="2000" dirty="0" err="1" smtClean="0"/>
              <a:t>improved</a:t>
            </a:r>
            <a:r>
              <a:rPr lang="fr-FR" sz="2000" dirty="0" smtClean="0"/>
              <a:t> as </a:t>
            </a:r>
            <a:r>
              <a:rPr lang="fr-FR" sz="2000" dirty="0" err="1" smtClean="0"/>
              <a:t>soon</a:t>
            </a:r>
            <a:r>
              <a:rPr lang="fr-FR" sz="2000" dirty="0" smtClean="0"/>
              <a:t> as the gold </a:t>
            </a:r>
            <a:r>
              <a:rPr lang="fr-FR" sz="2000" dirty="0" err="1" smtClean="0"/>
              <a:t>genome</a:t>
            </a:r>
            <a:r>
              <a:rPr lang="fr-FR" sz="2000" dirty="0" smtClean="0"/>
              <a:t> </a:t>
            </a:r>
            <a:r>
              <a:rPr lang="fr-FR" sz="2000" dirty="0" err="1" smtClean="0"/>
              <a:t>assembly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available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err="1" smtClean="0"/>
              <a:t>Sequence</a:t>
            </a:r>
            <a:r>
              <a:rPr lang="fr-FR" sz="2000" dirty="0" smtClean="0"/>
              <a:t> </a:t>
            </a:r>
            <a:r>
              <a:rPr lang="fr-FR" sz="2000" dirty="0" err="1" smtClean="0"/>
              <a:t>datasets</a:t>
            </a:r>
            <a:r>
              <a:rPr lang="fr-FR" sz="2000" dirty="0" smtClean="0"/>
              <a:t> (annotations, hits)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integrated</a:t>
            </a:r>
            <a:r>
              <a:rPr lang="fr-FR" sz="2000" dirty="0" smtClean="0"/>
              <a:t> as a new source </a:t>
            </a:r>
            <a:r>
              <a:rPr lang="fr-FR" sz="2000" dirty="0" err="1" smtClean="0"/>
              <a:t>into</a:t>
            </a:r>
            <a:r>
              <a:rPr lang="fr-FR" sz="2000" dirty="0" smtClean="0"/>
              <a:t> the </a:t>
            </a:r>
            <a:r>
              <a:rPr lang="fr-FR" sz="2000" dirty="0" err="1" smtClean="0"/>
              <a:t>HeliaMine</a:t>
            </a:r>
            <a:r>
              <a:rPr lang="fr-FR" sz="2000" dirty="0" smtClean="0"/>
              <a:t> portal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r>
              <a:rPr lang="fr-FR" sz="2000" dirty="0" err="1" smtClean="0"/>
              <a:t>Feature</a:t>
            </a:r>
            <a:r>
              <a:rPr lang="fr-FR" sz="2000" dirty="0" smtClean="0"/>
              <a:t> </a:t>
            </a:r>
            <a:r>
              <a:rPr lang="fr-FR" sz="2000" dirty="0" err="1" smtClean="0"/>
              <a:t>request</a:t>
            </a:r>
            <a:r>
              <a:rPr lang="fr-FR" sz="2000" dirty="0" smtClean="0"/>
              <a:t>/Bug report</a:t>
            </a:r>
          </a:p>
          <a:p>
            <a:pPr lvl="1"/>
            <a:r>
              <a:rPr lang="fr-FR" sz="2000" dirty="0" smtClean="0">
                <a:hlinkClick r:id="rId3"/>
              </a:rPr>
              <a:t>Jerome.Gouzy@toulouse.inra.fr</a:t>
            </a:r>
            <a:endParaRPr lang="fr-FR" sz="2000" dirty="0" smtClean="0"/>
          </a:p>
          <a:p>
            <a:pPr lvl="1"/>
            <a:r>
              <a:rPr lang="fr-FR" sz="2000" dirty="0" smtClean="0">
                <a:hlinkClick r:id="rId4"/>
              </a:rPr>
              <a:t>Sebastien.Carrere@toulouse.inra.fr</a:t>
            </a:r>
            <a:endParaRPr lang="fr-FR" sz="2000" dirty="0" smtClean="0"/>
          </a:p>
          <a:p>
            <a:pPr lvl="1">
              <a:buNone/>
            </a:pP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pic>
        <p:nvPicPr>
          <p:cNvPr id="5" name="Image 4" descr="heliam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726767"/>
            <a:ext cx="5516161" cy="2286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44624"/>
            <a:ext cx="8540750" cy="1143000"/>
          </a:xfrm>
        </p:spPr>
        <p:txBody>
          <a:bodyPr/>
          <a:lstStyle/>
          <a:p>
            <a:r>
              <a:rPr lang="fr-FR" sz="3200" dirty="0" smtClean="0"/>
              <a:t>Annotation of </a:t>
            </a:r>
            <a:r>
              <a:rPr lang="fr-FR" sz="3200" dirty="0" err="1" smtClean="0"/>
              <a:t>protein</a:t>
            </a:r>
            <a:r>
              <a:rPr lang="fr-FR" sz="3200" dirty="0" smtClean="0"/>
              <a:t> </a:t>
            </a:r>
            <a:r>
              <a:rPr lang="fr-FR" sz="3200" dirty="0" err="1" smtClean="0"/>
              <a:t>coding</a:t>
            </a:r>
            <a:r>
              <a:rPr lang="fr-FR" sz="3200" dirty="0" smtClean="0"/>
              <a:t> </a:t>
            </a:r>
            <a:r>
              <a:rPr lang="fr-FR" sz="3200" dirty="0" err="1" smtClean="0"/>
              <a:t>genes</a:t>
            </a:r>
            <a:r>
              <a:rPr lang="fr-FR" sz="3200" dirty="0" smtClean="0"/>
              <a:t> </a:t>
            </a:r>
            <a:r>
              <a:rPr lang="fr-FR" sz="3200" dirty="0" err="1" smtClean="0"/>
              <a:t>EuGene</a:t>
            </a:r>
            <a:r>
              <a:rPr lang="fr-FR" sz="3200" dirty="0" smtClean="0"/>
              <a:t>: an </a:t>
            </a:r>
            <a:r>
              <a:rPr lang="en-US" sz="3200" dirty="0" smtClean="0"/>
              <a:t>integrative gene finder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540750" cy="4498975"/>
          </a:xfrm>
        </p:spPr>
        <p:txBody>
          <a:bodyPr/>
          <a:lstStyle/>
          <a:p>
            <a:r>
              <a:rPr lang="en-US" sz="1800" dirty="0" smtClean="0">
                <a:solidFill>
                  <a:schemeClr val="hlink"/>
                </a:solidFill>
                <a:effectLst/>
              </a:rPr>
              <a:t>Integration of different types of evidences</a:t>
            </a:r>
          </a:p>
          <a:p>
            <a:pPr lvl="1"/>
            <a:r>
              <a:rPr lang="en-US" sz="1800" dirty="0" smtClean="0">
                <a:effectLst/>
              </a:rPr>
              <a:t>protein similarities, evidences of transcription, etc.</a:t>
            </a:r>
          </a:p>
          <a:p>
            <a:r>
              <a:rPr lang="en-US" sz="1800" i="1" dirty="0" smtClean="0">
                <a:solidFill>
                  <a:schemeClr val="hlink"/>
                </a:solidFill>
                <a:effectLst/>
              </a:rPr>
              <a:t>Alternative splicing prediction</a:t>
            </a:r>
          </a:p>
          <a:p>
            <a:r>
              <a:rPr lang="en-US" sz="1800" i="1" dirty="0" smtClean="0">
                <a:solidFill>
                  <a:schemeClr val="hlink"/>
                </a:solidFill>
                <a:effectLst/>
              </a:rPr>
              <a:t>Combiner</a:t>
            </a:r>
          </a:p>
          <a:p>
            <a:pPr lvl="1"/>
            <a:r>
              <a:rPr lang="en-US" sz="1800" i="1" dirty="0" smtClean="0">
                <a:effectLst/>
              </a:rPr>
              <a:t>Integrating predictions from other gene finders (</a:t>
            </a:r>
            <a:r>
              <a:rPr lang="en-US" sz="1800" i="1" dirty="0" err="1" smtClean="0">
                <a:effectLst/>
              </a:rPr>
              <a:t>e.g</a:t>
            </a:r>
            <a:r>
              <a:rPr lang="en-US" sz="1800" i="1" dirty="0" smtClean="0">
                <a:effectLst/>
              </a:rPr>
              <a:t> FGENESH)</a:t>
            </a:r>
          </a:p>
          <a:p>
            <a:r>
              <a:rPr lang="en-US" sz="1800" dirty="0" smtClean="0">
                <a:solidFill>
                  <a:schemeClr val="hlink"/>
                </a:solidFill>
                <a:effectLst/>
              </a:rPr>
              <a:t>Result in GFF3 format</a:t>
            </a:r>
          </a:p>
          <a:p>
            <a:pPr lvl="1"/>
            <a:r>
              <a:rPr lang="en-US" sz="1800" dirty="0" smtClean="0">
                <a:effectLst/>
              </a:rPr>
              <a:t>Ensuring interoperability with a large number of software and databases (</a:t>
            </a:r>
            <a:r>
              <a:rPr lang="en-US" sz="1800" dirty="0" err="1" smtClean="0">
                <a:effectLst/>
              </a:rPr>
              <a:t>chado</a:t>
            </a:r>
            <a:r>
              <a:rPr lang="en-US" sz="1800" dirty="0" smtClean="0">
                <a:effectLst/>
              </a:rPr>
              <a:t>, </a:t>
            </a:r>
            <a:r>
              <a:rPr lang="en-US" sz="1800" dirty="0" err="1" smtClean="0">
                <a:effectLst/>
              </a:rPr>
              <a:t>gbrowse</a:t>
            </a:r>
            <a:r>
              <a:rPr lang="en-US" sz="1800" dirty="0" smtClean="0">
                <a:effectLst/>
              </a:rPr>
              <a:t>, </a:t>
            </a:r>
            <a:r>
              <a:rPr lang="en-US" sz="1800" dirty="0" err="1" smtClean="0">
                <a:effectLst/>
              </a:rPr>
              <a:t>jbrowse</a:t>
            </a:r>
            <a:r>
              <a:rPr lang="en-US" sz="1800" dirty="0" smtClean="0">
                <a:effectLst/>
              </a:rPr>
              <a:t>, </a:t>
            </a:r>
            <a:r>
              <a:rPr lang="en-US" sz="1800" dirty="0" err="1" smtClean="0">
                <a:effectLst/>
              </a:rPr>
              <a:t>apollo</a:t>
            </a:r>
            <a:r>
              <a:rPr lang="en-US" sz="1800" dirty="0" smtClean="0">
                <a:effectLst/>
              </a:rPr>
              <a:t>, etc..)</a:t>
            </a:r>
          </a:p>
          <a:p>
            <a:r>
              <a:rPr lang="en-US" sz="1800" dirty="0" smtClean="0">
                <a:solidFill>
                  <a:schemeClr val="hlink"/>
                </a:solidFill>
                <a:effectLst/>
              </a:rPr>
              <a:t>Availability</a:t>
            </a:r>
          </a:p>
          <a:p>
            <a:pPr lvl="1"/>
            <a:r>
              <a:rPr lang="en-US" sz="1800" dirty="0" smtClean="0">
                <a:effectLst/>
              </a:rPr>
              <a:t>Open source software (Artistic License)</a:t>
            </a:r>
          </a:p>
          <a:p>
            <a:pPr lvl="2"/>
            <a:r>
              <a:rPr lang="en-US" sz="1800" dirty="0" smtClean="0">
                <a:effectLst/>
                <a:hlinkClick r:id="rId3"/>
              </a:rPr>
              <a:t>http://mulcyber.toulouse.inra.fr/projects/eugene/</a:t>
            </a:r>
            <a:endParaRPr lang="en-US" sz="1800" dirty="0" smtClean="0">
              <a:effectLst/>
            </a:endParaRPr>
          </a:p>
          <a:p>
            <a:r>
              <a:rPr lang="en-US" sz="1600" dirty="0" err="1" smtClean="0">
                <a:effectLst/>
              </a:rPr>
              <a:t>Foissac</a:t>
            </a:r>
            <a:r>
              <a:rPr lang="en-US" sz="1600" dirty="0" smtClean="0">
                <a:effectLst/>
              </a:rPr>
              <a:t> S, Gouzy J, </a:t>
            </a:r>
            <a:r>
              <a:rPr lang="en-US" sz="1600" dirty="0" err="1" smtClean="0">
                <a:effectLst/>
              </a:rPr>
              <a:t>Rombauts</a:t>
            </a:r>
            <a:r>
              <a:rPr lang="en-US" sz="1600" dirty="0" smtClean="0">
                <a:effectLst/>
              </a:rPr>
              <a:t> S, </a:t>
            </a:r>
            <a:r>
              <a:rPr lang="en-US" sz="1600" dirty="0" err="1" smtClean="0">
                <a:effectLst/>
              </a:rPr>
              <a:t>Mathé</a:t>
            </a:r>
            <a:r>
              <a:rPr lang="en-US" sz="1600" dirty="0" smtClean="0">
                <a:effectLst/>
              </a:rPr>
              <a:t> C, </a:t>
            </a:r>
            <a:r>
              <a:rPr lang="en-US" sz="1600" dirty="0" err="1" smtClean="0">
                <a:effectLst/>
              </a:rPr>
              <a:t>Amselem</a:t>
            </a:r>
            <a:r>
              <a:rPr lang="en-US" sz="1600" dirty="0" smtClean="0">
                <a:effectLst/>
              </a:rPr>
              <a:t> J, </a:t>
            </a:r>
            <a:r>
              <a:rPr lang="en-US" sz="1600" dirty="0" err="1" smtClean="0">
                <a:effectLst/>
              </a:rPr>
              <a:t>Sterck</a:t>
            </a:r>
            <a:r>
              <a:rPr lang="en-US" sz="1600" dirty="0" smtClean="0">
                <a:effectLst/>
              </a:rPr>
              <a:t> L, Van de Peer Y, </a:t>
            </a:r>
            <a:r>
              <a:rPr lang="en-US" sz="1600" dirty="0" err="1" smtClean="0">
                <a:effectLst/>
              </a:rPr>
              <a:t>Rouzé</a:t>
            </a:r>
            <a:r>
              <a:rPr lang="en-US" sz="1600" dirty="0" smtClean="0">
                <a:effectLst/>
              </a:rPr>
              <a:t> P, </a:t>
            </a:r>
            <a:r>
              <a:rPr lang="en-US" sz="1600" dirty="0" err="1" smtClean="0">
                <a:effectLst/>
              </a:rPr>
              <a:t>Schiex</a:t>
            </a:r>
            <a:r>
              <a:rPr lang="en-US" sz="1600" dirty="0" smtClean="0">
                <a:effectLst/>
              </a:rPr>
              <a:t> T: Genome Annotation in Plants and Fungi: </a:t>
            </a:r>
            <a:r>
              <a:rPr lang="en-US" sz="1600" dirty="0" err="1" smtClean="0">
                <a:effectLst/>
              </a:rPr>
              <a:t>EuGène</a:t>
            </a:r>
            <a:r>
              <a:rPr lang="en-US" sz="1600" dirty="0" smtClean="0">
                <a:effectLst/>
              </a:rPr>
              <a:t> as a Model Platform. Current Bioinformatics 2008, 3:87-97.</a:t>
            </a:r>
          </a:p>
          <a:p>
            <a:pPr>
              <a:buNone/>
            </a:pPr>
            <a:endParaRPr lang="en-US" sz="1600" dirty="0" smtClean="0">
              <a:effectLst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5" y="44624"/>
            <a:ext cx="8086799" cy="792088"/>
          </a:xfrm>
        </p:spPr>
        <p:txBody>
          <a:bodyPr/>
          <a:lstStyle/>
          <a:p>
            <a:r>
              <a:rPr lang="fr-FR" sz="3200" dirty="0" err="1" smtClean="0"/>
              <a:t>Sunflower</a:t>
            </a:r>
            <a:r>
              <a:rPr lang="fr-FR" sz="3200" dirty="0" smtClean="0"/>
              <a:t> </a:t>
            </a:r>
            <a:r>
              <a:rPr lang="fr-FR" sz="3200" dirty="0" err="1" smtClean="0"/>
              <a:t>EuGene</a:t>
            </a:r>
            <a:r>
              <a:rPr lang="fr-FR" sz="3200" dirty="0" smtClean="0"/>
              <a:t> pipeline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167" y="908720"/>
            <a:ext cx="7906297" cy="55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71600" y="2924944"/>
            <a:ext cx="180020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860304" y="4365104"/>
            <a:ext cx="2088232" cy="94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627784" y="1700808"/>
            <a:ext cx="5112568" cy="3672408"/>
            <a:chOff x="2627784" y="1700808"/>
            <a:chExt cx="5112568" cy="3672408"/>
          </a:xfrm>
        </p:grpSpPr>
        <p:sp>
          <p:nvSpPr>
            <p:cNvPr id="8" name="Rectangle 7"/>
            <p:cNvSpPr/>
            <p:nvPr/>
          </p:nvSpPr>
          <p:spPr>
            <a:xfrm>
              <a:off x="5940152" y="4581128"/>
              <a:ext cx="1800200" cy="79208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27784" y="1700808"/>
              <a:ext cx="1080120" cy="136815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086799" cy="4464496"/>
          </a:xfrm>
        </p:spPr>
        <p:txBody>
          <a:bodyPr/>
          <a:lstStyle/>
          <a:p>
            <a:r>
              <a:rPr lang="fr-FR" sz="2400" dirty="0" smtClean="0">
                <a:sym typeface="Wingdings" pitchFamily="2" charset="2"/>
              </a:rPr>
              <a:t>Deal </a:t>
            </a:r>
            <a:r>
              <a:rPr lang="fr-FR" sz="2400" dirty="0" err="1" smtClean="0">
                <a:sym typeface="Wingdings" pitchFamily="2" charset="2"/>
              </a:rPr>
              <a:t>with</a:t>
            </a:r>
            <a:r>
              <a:rPr lang="fr-FR" sz="2400" dirty="0" smtClean="0">
                <a:sym typeface="Wingdings" pitchFamily="2" charset="2"/>
              </a:rPr>
              <a:t> the large </a:t>
            </a:r>
            <a:r>
              <a:rPr lang="fr-FR" sz="2400" dirty="0" err="1" smtClean="0">
                <a:sym typeface="Wingdings" pitchFamily="2" charset="2"/>
              </a:rPr>
              <a:t>amount</a:t>
            </a:r>
            <a:r>
              <a:rPr lang="fr-FR" sz="2400" dirty="0" smtClean="0">
                <a:sym typeface="Wingdings" pitchFamily="2" charset="2"/>
              </a:rPr>
              <a:t> of transposable </a:t>
            </a:r>
            <a:r>
              <a:rPr lang="fr-FR" sz="2400" dirty="0" err="1" smtClean="0">
                <a:sym typeface="Wingdings" pitchFamily="2" charset="2"/>
              </a:rPr>
              <a:t>elements</a:t>
            </a:r>
            <a:endParaRPr lang="fr-FR" sz="2400" dirty="0" smtClean="0">
              <a:sym typeface="Wingdings" pitchFamily="2" charset="2"/>
            </a:endParaRPr>
          </a:p>
          <a:p>
            <a:pPr lvl="1"/>
            <a:r>
              <a:rPr lang="fr-FR" sz="1600" dirty="0" err="1" smtClean="0">
                <a:sym typeface="Wingdings" pitchFamily="2" charset="2"/>
              </a:rPr>
              <a:t>Reference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database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contains</a:t>
            </a:r>
            <a:r>
              <a:rPr lang="fr-FR" sz="1600" dirty="0" smtClean="0">
                <a:sym typeface="Wingdings" pitchFamily="2" charset="2"/>
              </a:rPr>
              <a:t> a lot of TE</a:t>
            </a:r>
          </a:p>
          <a:p>
            <a:pPr lvl="2"/>
            <a:r>
              <a:rPr lang="fr-FR" sz="1600" dirty="0" err="1" smtClean="0">
                <a:sym typeface="Wingdings" pitchFamily="2" charset="2"/>
              </a:rPr>
              <a:t>Need</a:t>
            </a:r>
            <a:r>
              <a:rPr lang="fr-FR" sz="1600" dirty="0" smtClean="0">
                <a:sym typeface="Wingdings" pitchFamily="2" charset="2"/>
              </a:rPr>
              <a:t> to clean </a:t>
            </a:r>
            <a:r>
              <a:rPr lang="fr-FR" sz="1600" dirty="0" err="1" smtClean="0">
                <a:sym typeface="Wingdings" pitchFamily="2" charset="2"/>
              </a:rPr>
              <a:t>these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databases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before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creating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similarities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evidences</a:t>
            </a:r>
            <a:r>
              <a:rPr lang="fr-FR" sz="1600" dirty="0" smtClean="0">
                <a:sym typeface="Wingdings" pitchFamily="2" charset="2"/>
              </a:rPr>
              <a:t/>
            </a:r>
            <a:br>
              <a:rPr lang="fr-FR" sz="1600" dirty="0" smtClean="0">
                <a:sym typeface="Wingdings" pitchFamily="2" charset="2"/>
              </a:rPr>
            </a:br>
            <a:endParaRPr lang="fr-FR" sz="1600" dirty="0" smtClean="0"/>
          </a:p>
          <a:p>
            <a:pPr lvl="1"/>
            <a:r>
              <a:rPr lang="fr-FR" sz="1600" dirty="0" smtClean="0">
                <a:sym typeface="Wingdings" pitchFamily="2" charset="2"/>
              </a:rPr>
              <a:t>TE and </a:t>
            </a:r>
            <a:r>
              <a:rPr lang="fr-FR" sz="1600" dirty="0" err="1" smtClean="0">
                <a:sym typeface="Wingdings" pitchFamily="2" charset="2"/>
              </a:rPr>
              <a:t>flanking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genes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were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collapsed</a:t>
            </a:r>
            <a:endParaRPr lang="fr-FR" sz="1600" dirty="0" smtClean="0">
              <a:sym typeface="Wingdings" pitchFamily="2" charset="2"/>
            </a:endParaRPr>
          </a:p>
          <a:p>
            <a:pPr lvl="2"/>
            <a:r>
              <a:rPr lang="fr-FR" sz="1600" dirty="0" err="1" smtClean="0">
                <a:sym typeface="Wingdings" pitchFamily="2" charset="2"/>
              </a:rPr>
              <a:t>Need</a:t>
            </a:r>
            <a:r>
              <a:rPr lang="fr-FR" sz="1600" dirty="0" smtClean="0">
                <a:sym typeface="Wingdings" pitchFamily="2" charset="2"/>
              </a:rPr>
              <a:t> to </a:t>
            </a:r>
            <a:r>
              <a:rPr lang="fr-FR" sz="1600" dirty="0" err="1" smtClean="0">
                <a:sym typeface="Wingdings" pitchFamily="2" charset="2"/>
              </a:rPr>
              <a:t>consider</a:t>
            </a:r>
            <a:r>
              <a:rPr lang="fr-FR" sz="1600" dirty="0" smtClean="0">
                <a:sym typeface="Wingdings" pitchFamily="2" charset="2"/>
              </a:rPr>
              <a:t> TE </a:t>
            </a:r>
            <a:r>
              <a:rPr lang="fr-FR" sz="1600" dirty="0" err="1" smtClean="0">
                <a:sym typeface="Wingdings" pitchFamily="2" charset="2"/>
              </a:rPr>
              <a:t>Regions</a:t>
            </a:r>
            <a:r>
              <a:rPr lang="fr-FR" sz="1600" dirty="0" smtClean="0">
                <a:sym typeface="Wingdings" pitchFamily="2" charset="2"/>
              </a:rPr>
              <a:t> as non </a:t>
            </a:r>
            <a:r>
              <a:rPr lang="fr-FR" sz="1600" dirty="0" err="1" smtClean="0">
                <a:sym typeface="Wingdings" pitchFamily="2" charset="2"/>
              </a:rPr>
              <a:t>coding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regions</a:t>
            </a:r>
            <a:endParaRPr lang="fr-FR" sz="1600" dirty="0" smtClean="0">
              <a:sym typeface="Wingdings" pitchFamily="2" charset="2"/>
            </a:endParaRPr>
          </a:p>
        </p:txBody>
      </p:sp>
      <p:pic>
        <p:nvPicPr>
          <p:cNvPr id="6" name="Image 5" descr="te-ma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64" y="3463616"/>
            <a:ext cx="8244408" cy="2557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2200" y="3573016"/>
            <a:ext cx="230425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55575" y="44624"/>
            <a:ext cx="8086799" cy="792088"/>
          </a:xfrm>
        </p:spPr>
        <p:txBody>
          <a:bodyPr/>
          <a:lstStyle/>
          <a:p>
            <a:r>
              <a:rPr lang="fr-FR" sz="3200" dirty="0" err="1" smtClean="0"/>
              <a:t>Sunflower</a:t>
            </a:r>
            <a:r>
              <a:rPr lang="fr-FR" sz="3200" dirty="0" smtClean="0"/>
              <a:t> </a:t>
            </a:r>
            <a:r>
              <a:rPr lang="fr-FR" sz="3200" dirty="0" err="1" smtClean="0"/>
              <a:t>EuGene</a:t>
            </a:r>
            <a:r>
              <a:rPr lang="fr-FR" sz="3200" dirty="0" smtClean="0"/>
              <a:t> pipeline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008112"/>
          </a:xfrm>
        </p:spPr>
        <p:txBody>
          <a:bodyPr/>
          <a:lstStyle/>
          <a:p>
            <a:r>
              <a:rPr lang="fr-FR" sz="2400" dirty="0" smtClean="0"/>
              <a:t>Deal </a:t>
            </a:r>
            <a:r>
              <a:rPr lang="fr-FR" sz="2400" dirty="0" err="1" smtClean="0"/>
              <a:t>with</a:t>
            </a:r>
            <a:r>
              <a:rPr lang="fr-FR" sz="2400" dirty="0" smtClean="0"/>
              <a:t> N </a:t>
            </a:r>
            <a:r>
              <a:rPr lang="fr-FR" sz="2400" dirty="0" err="1" smtClean="0"/>
              <a:t>stretches</a:t>
            </a:r>
            <a:endParaRPr lang="fr-FR" sz="2400" dirty="0" smtClean="0"/>
          </a:p>
          <a:p>
            <a:pPr lvl="1"/>
            <a:r>
              <a:rPr lang="fr-FR" sz="2000" dirty="0" smtClean="0">
                <a:sym typeface="Wingdings" pitchFamily="2" charset="2"/>
              </a:rPr>
              <a:t> configure </a:t>
            </a:r>
            <a:r>
              <a:rPr lang="fr-FR" sz="2000" dirty="0" err="1" smtClean="0">
                <a:sym typeface="Wingdings" pitchFamily="2" charset="2"/>
              </a:rPr>
              <a:t>EuGene</a:t>
            </a:r>
            <a:r>
              <a:rPr lang="fr-FR" sz="2000" dirty="0" smtClean="0">
                <a:sym typeface="Wingdings" pitchFamily="2" charset="2"/>
              </a:rPr>
              <a:t> to </a:t>
            </a:r>
            <a:r>
              <a:rPr lang="fr-FR" sz="2000" dirty="0" err="1" smtClean="0">
                <a:sym typeface="Wingdings" pitchFamily="2" charset="2"/>
              </a:rPr>
              <a:t>allow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gene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prediction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through</a:t>
            </a:r>
            <a:r>
              <a:rPr lang="fr-FR" sz="2000" dirty="0" smtClean="0">
                <a:sym typeface="Wingdings" pitchFamily="2" charset="2"/>
              </a:rPr>
              <a:t> 3kb gaps 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11560" y="2420888"/>
            <a:ext cx="8036094" cy="3888432"/>
            <a:chOff x="611560" y="2420888"/>
            <a:chExt cx="8036094" cy="388843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5430" t="24800" r="1333" b="12201"/>
            <a:stretch>
              <a:fillRect/>
            </a:stretch>
          </p:blipFill>
          <p:spPr bwMode="auto">
            <a:xfrm>
              <a:off x="611560" y="2420888"/>
              <a:ext cx="8036094" cy="38884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5004048" y="2492896"/>
              <a:ext cx="25202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755575" y="44624"/>
            <a:ext cx="8086799" cy="792088"/>
          </a:xfrm>
        </p:spPr>
        <p:txBody>
          <a:bodyPr/>
          <a:lstStyle/>
          <a:p>
            <a:r>
              <a:rPr lang="fr-FR" sz="3200" dirty="0" err="1" smtClean="0"/>
              <a:t>Sunflower</a:t>
            </a:r>
            <a:r>
              <a:rPr lang="fr-FR" sz="3200" dirty="0" smtClean="0"/>
              <a:t> </a:t>
            </a:r>
            <a:r>
              <a:rPr lang="fr-FR" sz="3200" dirty="0" err="1" smtClean="0"/>
              <a:t>EuGene</a:t>
            </a:r>
            <a:r>
              <a:rPr lang="fr-FR" sz="3200" dirty="0" smtClean="0"/>
              <a:t> pipeline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Annotation </a:t>
            </a:r>
            <a:r>
              <a:rPr lang="fr-FR" sz="3200" dirty="0" err="1" smtClean="0"/>
              <a:t>summary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94.33 % of HA412-HO EST are </a:t>
            </a:r>
            <a:r>
              <a:rPr lang="fr-FR" sz="2000" dirty="0" err="1" smtClean="0"/>
              <a:t>correctly</a:t>
            </a:r>
            <a:r>
              <a:rPr lang="fr-FR" sz="2000" dirty="0" smtClean="0"/>
              <a:t> </a:t>
            </a:r>
            <a:r>
              <a:rPr lang="fr-FR" sz="2000" dirty="0" err="1" smtClean="0"/>
              <a:t>mapped</a:t>
            </a:r>
            <a:r>
              <a:rPr lang="fr-FR" sz="2000" dirty="0" smtClean="0"/>
              <a:t> (~90% of XRQ </a:t>
            </a:r>
            <a:r>
              <a:rPr lang="fr-FR" sz="2000" dirty="0" err="1" smtClean="0"/>
              <a:t>ESTs</a:t>
            </a:r>
            <a:r>
              <a:rPr lang="fr-FR" sz="2000" dirty="0" smtClean="0"/>
              <a:t>)</a:t>
            </a:r>
          </a:p>
          <a:p>
            <a:pPr lvl="1"/>
            <a:r>
              <a:rPr lang="en-US" sz="1600" dirty="0" smtClean="0">
                <a:effectLst/>
                <a:sym typeface="Wingdings" pitchFamily="2" charset="2"/>
              </a:rPr>
              <a:t> </a:t>
            </a:r>
            <a:r>
              <a:rPr lang="en-US" sz="1600" dirty="0" smtClean="0">
                <a:effectLst/>
              </a:rPr>
              <a:t>Gene space is covered</a:t>
            </a:r>
            <a:br>
              <a:rPr lang="en-US" sz="1600" dirty="0" smtClean="0">
                <a:effectLst/>
              </a:rPr>
            </a:br>
            <a:endParaRPr lang="en-US" sz="1600" dirty="0" smtClean="0">
              <a:effectLst/>
            </a:endParaRPr>
          </a:p>
          <a:p>
            <a:r>
              <a:rPr lang="fr-FR" sz="2000" dirty="0" smtClean="0"/>
              <a:t>90935 </a:t>
            </a:r>
            <a:r>
              <a:rPr lang="fr-FR" sz="2000" dirty="0" err="1" smtClean="0"/>
              <a:t>protein</a:t>
            </a:r>
            <a:r>
              <a:rPr lang="fr-FR" sz="2000" dirty="0" smtClean="0"/>
              <a:t> </a:t>
            </a:r>
            <a:r>
              <a:rPr lang="fr-FR" sz="2000" dirty="0" err="1" smtClean="0"/>
              <a:t>coding</a:t>
            </a:r>
            <a:r>
              <a:rPr lang="fr-FR" sz="2000" dirty="0" smtClean="0"/>
              <a:t> </a:t>
            </a:r>
            <a:r>
              <a:rPr lang="fr-FR" sz="2000" dirty="0" err="1" smtClean="0"/>
              <a:t>genes</a:t>
            </a:r>
            <a:endParaRPr lang="fr-FR" sz="2000" dirty="0" smtClean="0"/>
          </a:p>
          <a:p>
            <a:pPr lvl="1"/>
            <a:r>
              <a:rPr lang="en-US" sz="1600" b="1" dirty="0" smtClean="0"/>
              <a:t>59817 </a:t>
            </a:r>
            <a:r>
              <a:rPr lang="en-US" sz="1600" dirty="0" smtClean="0"/>
              <a:t>with</a:t>
            </a:r>
            <a:r>
              <a:rPr lang="en-US" sz="1600" b="1" dirty="0" smtClean="0"/>
              <a:t>  </a:t>
            </a:r>
            <a:r>
              <a:rPr lang="en-US" sz="1600" dirty="0" smtClean="0"/>
              <a:t>Full Length Best Hits (spanning 60% of the length of the </a:t>
            </a:r>
            <a:r>
              <a:rPr lang="en-US" sz="1600" i="1" dirty="0" smtClean="0"/>
              <a:t>A. thaliana</a:t>
            </a:r>
            <a:r>
              <a:rPr lang="en-US" sz="1600" dirty="0" smtClean="0"/>
              <a:t> | </a:t>
            </a:r>
            <a:r>
              <a:rPr lang="en-US" sz="1600" dirty="0" err="1" smtClean="0"/>
              <a:t>SwissProt</a:t>
            </a:r>
            <a:r>
              <a:rPr lang="en-US" sz="1600" dirty="0" smtClean="0"/>
              <a:t> | </a:t>
            </a:r>
            <a:r>
              <a:rPr lang="en-US" sz="1600" dirty="0" err="1" smtClean="0"/>
              <a:t>Unitprot_plant</a:t>
            </a:r>
            <a:r>
              <a:rPr lang="en-US" sz="1600" dirty="0" smtClean="0"/>
              <a:t> protein) OR « EST/</a:t>
            </a:r>
            <a:r>
              <a:rPr lang="en-US" sz="1600" dirty="0" err="1" smtClean="0"/>
              <a:t>RNAseq</a:t>
            </a:r>
            <a:r>
              <a:rPr lang="en-US" sz="1600" dirty="0" smtClean="0"/>
              <a:t> assembly » support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fr-FR" sz="1600" dirty="0" smtClean="0"/>
              <a:t>39050  </a:t>
            </a:r>
            <a:r>
              <a:rPr lang="fr-FR" sz="1600" dirty="0" err="1" smtClean="0"/>
              <a:t>with</a:t>
            </a:r>
            <a:r>
              <a:rPr lang="fr-FR" sz="1600" dirty="0" smtClean="0"/>
              <a:t> EST support over 80% of the </a:t>
            </a:r>
            <a:r>
              <a:rPr lang="fr-FR" sz="1600" dirty="0" err="1" smtClean="0"/>
              <a:t>mRNA</a:t>
            </a:r>
            <a:endParaRPr lang="fr-FR" sz="1600" dirty="0" smtClean="0"/>
          </a:p>
          <a:p>
            <a:pPr lvl="1"/>
            <a:r>
              <a:rPr lang="fr-FR" sz="1600" dirty="0" smtClean="0"/>
              <a:t>13568  </a:t>
            </a:r>
            <a:r>
              <a:rPr lang="en-US" sz="1600" dirty="0" smtClean="0"/>
              <a:t>gene models correspond to full length </a:t>
            </a:r>
            <a:r>
              <a:rPr lang="en-US" sz="1600" i="1" dirty="0" smtClean="0"/>
              <a:t>A. thaliana</a:t>
            </a:r>
            <a:r>
              <a:rPr lang="en-US" sz="1600" dirty="0" smtClean="0"/>
              <a:t> proteins</a:t>
            </a:r>
            <a:br>
              <a:rPr lang="en-US" sz="1600" dirty="0" smtClean="0"/>
            </a:br>
            <a:endParaRPr lang="en-US" sz="1600" b="1" dirty="0" smtClean="0"/>
          </a:p>
          <a:p>
            <a:r>
              <a:rPr lang="en-US" sz="1600" b="1" dirty="0" smtClean="0"/>
              <a:t>Lettuce Genome Assembly, Structure and Annotation</a:t>
            </a:r>
            <a:r>
              <a:rPr lang="en-US" sz="1600" dirty="0" smtClean="0"/>
              <a:t> (</a:t>
            </a:r>
            <a:r>
              <a:rPr lang="fr-FR" sz="1600" dirty="0" smtClean="0"/>
              <a:t>Maria Jose </a:t>
            </a:r>
            <a:r>
              <a:rPr lang="fr-FR" sz="1600" dirty="0" err="1" smtClean="0"/>
              <a:t>Truco</a:t>
            </a:r>
            <a:r>
              <a:rPr lang="fr-FR" sz="1600" dirty="0" smtClean="0"/>
              <a:t> , </a:t>
            </a:r>
            <a:r>
              <a:rPr lang="en-US" sz="1600" dirty="0" smtClean="0"/>
              <a:t>PAG 2014): </a:t>
            </a:r>
            <a:r>
              <a:rPr lang="en-US" sz="1600" b="1" i="1" dirty="0" smtClean="0"/>
              <a:t>“</a:t>
            </a:r>
            <a:r>
              <a:rPr lang="en-US" sz="1600" i="1" dirty="0" smtClean="0"/>
              <a:t>Genome annotation of the assembled genome using three prediction pipelines postulated a set of </a:t>
            </a:r>
            <a:r>
              <a:rPr lang="en-US" sz="1600" b="1" i="1" dirty="0" smtClean="0"/>
              <a:t>94,556</a:t>
            </a:r>
            <a:r>
              <a:rPr lang="en-US" sz="1600" i="1" dirty="0" smtClean="0"/>
              <a:t> non-redundant gene models. From those, </a:t>
            </a:r>
            <a:r>
              <a:rPr lang="en-US" sz="1600" b="1" i="1" dirty="0" smtClean="0"/>
              <a:t>41,000 high</a:t>
            </a:r>
            <a:r>
              <a:rPr lang="en-US" sz="1600" i="1" dirty="0" smtClean="0"/>
              <a:t> </a:t>
            </a:r>
            <a:r>
              <a:rPr lang="en-US" sz="1600" b="1" i="1" dirty="0" smtClean="0"/>
              <a:t>confidence</a:t>
            </a:r>
            <a:r>
              <a:rPr lang="en-US" sz="1600" i="1" dirty="0" smtClean="0"/>
              <a:t> gene models were identified […] that combines </a:t>
            </a:r>
            <a:r>
              <a:rPr lang="en-US" sz="1600" i="1" dirty="0" err="1" smtClean="0"/>
              <a:t>transcriptomic</a:t>
            </a:r>
            <a:r>
              <a:rPr lang="en-US" sz="1600" i="1" dirty="0" smtClean="0"/>
              <a:t> and prediction evidence.”</a:t>
            </a:r>
          </a:p>
          <a:p>
            <a:endParaRPr lang="en-US" sz="1600" i="1" dirty="0" smtClean="0"/>
          </a:p>
          <a:p>
            <a:r>
              <a:rPr lang="en-US" sz="1600" dirty="0" smtClean="0"/>
              <a:t>Nomenclature : Ha412v1r1_</a:t>
            </a:r>
            <a:r>
              <a:rPr lang="en-US" sz="1600" b="1" i="1" dirty="0" smtClean="0">
                <a:solidFill>
                  <a:srgbClr val="FF0000"/>
                </a:solidFill>
              </a:rPr>
              <a:t>LG</a:t>
            </a:r>
            <a:r>
              <a:rPr lang="en-US" sz="1600" dirty="0" smtClean="0"/>
              <a:t>gXXXXXX</a:t>
            </a:r>
          </a:p>
          <a:p>
            <a:pPr algn="just">
              <a:buNone/>
            </a:pPr>
            <a:endParaRPr lang="en-US" sz="1600" i="1" dirty="0" smtClean="0"/>
          </a:p>
          <a:p>
            <a:pPr algn="just">
              <a:buNone/>
            </a:pPr>
            <a:endParaRPr lang="fr-FR" sz="16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 January 2015 – Sebastien.Carrere@toulouse.inra.fr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Web Tools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1972816"/>
          </a:xfrm>
        </p:spPr>
        <p:txBody>
          <a:bodyPr/>
          <a:lstStyle/>
          <a:p>
            <a:r>
              <a:rPr lang="fr-FR" sz="2400" dirty="0" smtClean="0"/>
              <a:t>https://www.heliagene.org/HA412.v1.1.bronze.20141015/ </a:t>
            </a:r>
          </a:p>
          <a:p>
            <a:r>
              <a:rPr lang="fr-FR" sz="2400" dirty="0" smtClean="0"/>
              <a:t>Login / </a:t>
            </a:r>
            <a:r>
              <a:rPr lang="fr-FR" sz="2400" dirty="0" err="1" smtClean="0"/>
              <a:t>password</a:t>
            </a:r>
            <a:r>
              <a:rPr lang="fr-FR" sz="2400" dirty="0" smtClean="0"/>
              <a:t>: 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000" dirty="0" smtClean="0"/>
              <a:t>consortium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6142" t="43723" r="26058" b="41844"/>
          <a:stretch>
            <a:fillRect/>
          </a:stretch>
        </p:blipFill>
        <p:spPr bwMode="auto">
          <a:xfrm>
            <a:off x="1835696" y="2636912"/>
            <a:ext cx="576064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8920" r="25113" b="83520"/>
          <a:stretch>
            <a:fillRect/>
          </a:stretch>
        </p:blipFill>
        <p:spPr bwMode="auto">
          <a:xfrm>
            <a:off x="107504" y="4941168"/>
            <a:ext cx="8876598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44624"/>
            <a:ext cx="8540750" cy="720080"/>
          </a:xfrm>
        </p:spPr>
        <p:txBody>
          <a:bodyPr/>
          <a:lstStyle/>
          <a:p>
            <a:r>
              <a:rPr lang="fr-FR" sz="3200" dirty="0" err="1" smtClean="0"/>
              <a:t>Genome</a:t>
            </a:r>
            <a:r>
              <a:rPr lang="fr-FR" sz="3200" dirty="0" smtClean="0"/>
              <a:t> Browser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err="1" smtClean="0"/>
              <a:t>January</a:t>
            </a:r>
            <a:r>
              <a:rPr lang="fr-FR" dirty="0" smtClean="0"/>
              <a:t> 2015 – Sebastien.Carrere@toulouse.inra.fr</a:t>
            </a:r>
            <a:endParaRPr lang="fr-FR" dirty="0"/>
          </a:p>
        </p:txBody>
      </p:sp>
      <p:pic>
        <p:nvPicPr>
          <p:cNvPr id="28674" name="Picture 2" descr="http://gmod.org/mediawiki/images/thumb/a/ac/JBrowseLogo.png/400px-JBrowse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6632"/>
            <a:ext cx="2190328" cy="481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4293096"/>
            <a:ext cx="4320480" cy="2376264"/>
          </a:xfrm>
        </p:spPr>
        <p:txBody>
          <a:bodyPr/>
          <a:lstStyle/>
          <a:p>
            <a:r>
              <a:rPr lang="en-US" sz="1800" dirty="0" smtClean="0">
                <a:solidFill>
                  <a:schemeClr val="hlink"/>
                </a:solidFill>
                <a:effectLst/>
              </a:rPr>
              <a:t>Available tracks</a:t>
            </a:r>
          </a:p>
          <a:p>
            <a:pPr lvl="1"/>
            <a:r>
              <a:rPr lang="en-US" sz="1600" dirty="0" smtClean="0">
                <a:effectLst/>
              </a:rPr>
              <a:t>Assembly </a:t>
            </a:r>
          </a:p>
          <a:p>
            <a:pPr lvl="1"/>
            <a:r>
              <a:rPr lang="en-US" sz="1600" dirty="0" smtClean="0">
                <a:effectLst/>
              </a:rPr>
              <a:t>Gene Models (v0 and v1.1)</a:t>
            </a:r>
          </a:p>
          <a:p>
            <a:pPr lvl="1"/>
            <a:r>
              <a:rPr lang="en-US" sz="1600" dirty="0" smtClean="0">
                <a:effectLst/>
              </a:rPr>
              <a:t>Protein similarities</a:t>
            </a:r>
          </a:p>
          <a:p>
            <a:pPr lvl="1"/>
            <a:r>
              <a:rPr lang="en-US" sz="1600" dirty="0" smtClean="0">
                <a:effectLst/>
              </a:rPr>
              <a:t>TE predictions (MITE, LTR, </a:t>
            </a:r>
            <a:r>
              <a:rPr lang="en-US" sz="1600" dirty="0" err="1" smtClean="0">
                <a:effectLst/>
              </a:rPr>
              <a:t>BlastX</a:t>
            </a:r>
            <a:r>
              <a:rPr lang="en-US" sz="1600" dirty="0" smtClean="0">
                <a:effectLst/>
              </a:rPr>
              <a:t>)</a:t>
            </a:r>
          </a:p>
          <a:p>
            <a:pPr lvl="1"/>
            <a:r>
              <a:rPr lang="en-US" sz="1600" dirty="0" smtClean="0">
                <a:effectLst/>
              </a:rPr>
              <a:t>Ha412-HO RNA-</a:t>
            </a:r>
            <a:r>
              <a:rPr lang="en-US" sz="1600" dirty="0" err="1" smtClean="0">
                <a:effectLst/>
              </a:rPr>
              <a:t>seq</a:t>
            </a:r>
            <a:r>
              <a:rPr lang="en-US" sz="1600" dirty="0" smtClean="0">
                <a:effectLst/>
              </a:rPr>
              <a:t> libraries mapping</a:t>
            </a:r>
          </a:p>
          <a:p>
            <a:pPr lvl="1"/>
            <a:r>
              <a:rPr lang="en-US" sz="1600" dirty="0" smtClean="0">
                <a:effectLst/>
              </a:rPr>
              <a:t>Transcript alignments</a:t>
            </a:r>
          </a:p>
          <a:p>
            <a:pPr lvl="1">
              <a:buNone/>
            </a:pPr>
            <a:endParaRPr lang="en-US" sz="1800" dirty="0" smtClean="0">
              <a:effectLst/>
            </a:endParaRPr>
          </a:p>
        </p:txBody>
      </p:sp>
      <p:pic>
        <p:nvPicPr>
          <p:cNvPr id="7" name="Image 6" descr="Ha412v1r1_16g025560-jbrow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112" y="789500"/>
            <a:ext cx="7092280" cy="3431588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5004048" y="4293096"/>
            <a:ext cx="38164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 with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Genomic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Region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 locus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tags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Transcripts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accessions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1600" kern="0" dirty="0" smtClean="0"/>
              <a:t>HaT13l or Ha412T4l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ussole">
  <a:themeElements>
    <a:clrScheme name="Boussole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ousso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ussole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ussole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ussole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35196</TotalTime>
  <Words>524</Words>
  <Application>Microsoft Office PowerPoint</Application>
  <PresentationFormat>Affichage à l'écran (4:3)</PresentationFormat>
  <Paragraphs>132</Paragraphs>
  <Slides>20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Boussole</vt:lpstr>
      <vt:lpstr>Bioinfo@INRA-Toulouse Helianthus annuus genome annotation HA412.v1.1.bronze.20141015 update</vt:lpstr>
      <vt:lpstr>Summary</vt:lpstr>
      <vt:lpstr>Annotation of protein coding genes EuGene: an integrative gene finder </vt:lpstr>
      <vt:lpstr>Sunflower EuGene pipeline</vt:lpstr>
      <vt:lpstr>Sunflower EuGene pipeline</vt:lpstr>
      <vt:lpstr>Sunflower EuGene pipeline</vt:lpstr>
      <vt:lpstr>Annotation summary</vt:lpstr>
      <vt:lpstr>Web Tools</vt:lpstr>
      <vt:lpstr>Genome Browser</vt:lpstr>
      <vt:lpstr>Contextual menus Linked resources</vt:lpstr>
      <vt:lpstr>Contextual menus Linked resources</vt:lpstr>
      <vt:lpstr>Annotation Browser</vt:lpstr>
      <vt:lpstr>Annotation Sheet</vt:lpstr>
      <vt:lpstr>Annotation Sheet Pre-computed protein families</vt:lpstr>
      <vt:lpstr>Annotation Sheet Pre-computed blast results</vt:lpstr>
      <vt:lpstr>Annotation Sheet Pre-computed  InterPro results</vt:lpstr>
      <vt:lpstr>Sequence-based tools Blast server</vt:lpstr>
      <vt:lpstr>Sequence-based tools Extract-seq</vt:lpstr>
      <vt:lpstr>Sequence-based tools Protein families</vt:lpstr>
      <vt:lpstr>Next</vt:lpstr>
    </vt:vector>
  </TitlesOfParts>
  <Company>LIPM INRA/CNRS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bioinformatique au LIPM</dc:title>
  <dc:creator>Administrateur</dc:creator>
  <cp:lastModifiedBy>Sebastien Carrere</cp:lastModifiedBy>
  <cp:revision>983</cp:revision>
  <dcterms:created xsi:type="dcterms:W3CDTF">2005-03-15T17:36:44Z</dcterms:created>
  <dcterms:modified xsi:type="dcterms:W3CDTF">2015-02-05T10:31:36Z</dcterms:modified>
</cp:coreProperties>
</file>