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321" r:id="rId2"/>
    <p:sldId id="319" r:id="rId3"/>
    <p:sldId id="297" r:id="rId4"/>
    <p:sldId id="323" r:id="rId5"/>
    <p:sldId id="322" r:id="rId6"/>
    <p:sldId id="277" r:id="rId7"/>
    <p:sldId id="304" r:id="rId8"/>
    <p:sldId id="325" r:id="rId9"/>
    <p:sldId id="306" r:id="rId10"/>
    <p:sldId id="286" r:id="rId11"/>
    <p:sldId id="305" r:id="rId12"/>
    <p:sldId id="299" r:id="rId13"/>
    <p:sldId id="289" r:id="rId14"/>
    <p:sldId id="292" r:id="rId15"/>
    <p:sldId id="312" r:id="rId16"/>
    <p:sldId id="324" r:id="rId17"/>
    <p:sldId id="296" r:id="rId18"/>
    <p:sldId id="320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C0000"/>
    <a:srgbClr val="215968"/>
    <a:srgbClr val="CCCC00"/>
    <a:srgbClr val="9BBB59"/>
    <a:srgbClr val="CBCB17"/>
    <a:srgbClr val="CCFF33"/>
    <a:srgbClr val="CC99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8" autoAdjust="0"/>
    <p:restoredTop sz="94660"/>
  </p:normalViewPr>
  <p:slideViewPr>
    <p:cSldViewPr>
      <p:cViewPr varScale="1">
        <p:scale>
          <a:sx n="111" d="100"/>
          <a:sy n="111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E3FA9-A671-4AFB-A923-D502F421F9D2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7227-BE2C-436D-91FC-BDC9E5E167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Thought</a:t>
            </a:r>
            <a:r>
              <a:rPr lang="fr-FR" dirty="0" smtClean="0"/>
              <a:t>-</a:t>
            </a:r>
            <a:r>
              <a:rPr lang="fr-FR" dirty="0" err="1" smtClean="0"/>
              <a:t>provocking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77227-BE2C-436D-91FC-BDC9E5E167C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15 </a:t>
            </a:r>
            <a:r>
              <a:rPr lang="fr-FR" dirty="0" err="1" smtClean="0"/>
              <a:t>mins</a:t>
            </a:r>
            <a:r>
              <a:rPr lang="fr-FR" dirty="0" smtClean="0"/>
              <a:t> to </a:t>
            </a:r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research</a:t>
            </a:r>
            <a:r>
              <a:rPr lang="fr-FR" baseline="0" dirty="0" smtClean="0"/>
              <a:t> program, the </a:t>
            </a:r>
            <a:r>
              <a:rPr lang="fr-FR" baseline="0" dirty="0" err="1" smtClean="0"/>
              <a:t>strategy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826-9BF1-4A31-8E43-66A3D8A930FD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758B-86F3-4258-B89D-900E98A382AB}" type="datetime1">
              <a:rPr lang="en-IE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 XXIII,  Systems Genomoics Workshop                                                                                    San Diego, January 13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E0C7-7F2D-4F1A-A10B-4ED936B22555}" type="datetime1">
              <a:rPr lang="en-IE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 XXIII,  Systems Genomoics Workshop                                                                                    San Diego, January 13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8E56-AF7F-4A4B-8DA8-BE9C11743A3B}" type="datetime1">
              <a:rPr lang="en-IE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 XXIII,  Systems Genomoics Workshop                                                                                    San Diego, January 13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4AF7-1B9F-472A-827C-D64F47944495}" type="datetime1">
              <a:rPr lang="en-IE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 XXIII,  Systems Genomoics Workshop                                                                                    San Diego, January 13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B56A-C34A-4858-A48F-195531914B92}" type="datetime1">
              <a:rPr lang="en-IE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 XXIII,  Systems Genomoics Workshop                                                                                    San Diego, January 13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450A-A47C-4F14-941F-EE4DD0DB863A}" type="datetime1">
              <a:rPr lang="en-IE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 XXIII,  Systems Genomoics Workshop                                                                                    San Diego, January 13 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661E-BA80-435D-B728-403FCE9AD872}" type="datetime1">
              <a:rPr lang="en-IE" smtClean="0"/>
              <a:pPr/>
              <a:t>12/01/2015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 XXIII,  Systems Genomoics Workshop                                                                                    San Diego, January 13 2015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B988-69F1-498A-A66C-04C56CC1449B}" type="datetime1">
              <a:rPr lang="en-IE" smtClean="0"/>
              <a:pPr/>
              <a:t>12/01/2015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 XXIII,  Systems Genomoics Workshop                                                                                    San Diego, January 13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3F13-3443-4E30-9514-BB1B4BEE0327}" type="datetime1">
              <a:rPr lang="en-IE" smtClean="0"/>
              <a:pPr/>
              <a:t>12/01/2015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 XXIII,  Systems Genomoics Workshop                                                                                    San Diego, January 13 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FFA2-60CF-48EB-903E-A725CE3F1FF0}" type="datetime1">
              <a:rPr lang="en-IE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 XXIII,  Systems Genomoics Workshop                                                                                    San Diego, January 13 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CF92-7980-4AA1-BF9A-4EDFB7736797}" type="datetime1">
              <a:rPr lang="en-IE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 XXIII,  Systems Genomoics Workshop                                                                                    San Diego, January 13 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6687F-A406-49F6-A204-536460B57013}" type="datetime1">
              <a:rPr lang="en-IE" smtClean="0"/>
              <a:pPr/>
              <a:t>12/01/2015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PAG XXIII,  Systems Genomoics Workshop                                                                                    San Diego, January 13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E596A-EAF7-4C81-9B8A-7F2DF3EC081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10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074" name="Picture 2" descr="http://img.clubic.com/07844089-photo-je-suis-charl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90662"/>
            <a:ext cx="9144000" cy="4984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83907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5868144" y="2420888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Intermediate degree of connectivity:</a:t>
            </a:r>
          </a:p>
          <a:p>
            <a:r>
              <a:rPr lang="en-US" sz="1400" dirty="0" smtClean="0"/>
              <a:t>    Transcription Factor</a:t>
            </a:r>
          </a:p>
          <a:p>
            <a:r>
              <a:rPr lang="en-US" sz="1400" dirty="0" smtClean="0"/>
              <a:t>    Chromatin interaction</a:t>
            </a:r>
          </a:p>
          <a:p>
            <a:r>
              <a:rPr lang="en-US" sz="1400" dirty="0" smtClean="0"/>
              <a:t>    DNA binding to specific sequence</a:t>
            </a:r>
            <a:endParaRPr lang="en-US" sz="1400" dirty="0"/>
          </a:p>
        </p:txBody>
      </p:sp>
      <p:grpSp>
        <p:nvGrpSpPr>
          <p:cNvPr id="2" name="Groupe 5"/>
          <p:cNvGrpSpPr/>
          <p:nvPr/>
        </p:nvGrpSpPr>
        <p:grpSpPr>
          <a:xfrm>
            <a:off x="7308304" y="-10886"/>
            <a:ext cx="1837483" cy="548680"/>
            <a:chOff x="7308304" y="-10886"/>
            <a:chExt cx="1837483" cy="548680"/>
          </a:xfrm>
        </p:grpSpPr>
        <p:sp>
          <p:nvSpPr>
            <p:cNvPr id="13" name="Rectangle 12"/>
            <p:cNvSpPr/>
            <p:nvPr/>
          </p:nvSpPr>
          <p:spPr>
            <a:xfrm>
              <a:off x="7308304" y="-10886"/>
              <a:ext cx="1835696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Espace réservé du contenu 8" descr="Logotype-INRA-cmjn.jpg"/>
            <p:cNvPicPr>
              <a:picLocks noChangeAspect="1"/>
            </p:cNvPicPr>
            <p:nvPr/>
          </p:nvPicPr>
          <p:blipFill>
            <a:blip r:embed="rId3" cstate="print"/>
            <a:srcRect r="52625" b="61943"/>
            <a:stretch>
              <a:fillRect/>
            </a:stretch>
          </p:blipFill>
          <p:spPr>
            <a:xfrm>
              <a:off x="7312602" y="0"/>
              <a:ext cx="1261675" cy="522000"/>
            </a:xfrm>
            <a:prstGeom prst="rect">
              <a:avLst/>
            </a:prstGeom>
          </p:spPr>
        </p:pic>
        <p:pic>
          <p:nvPicPr>
            <p:cNvPr id="15" name="Picture 6" descr="http://www.normandie-incubation.com/files/fck/images/logos/cellules%20de%20valo/logo_cnrs.JPG"/>
            <p:cNvPicPr>
              <a:picLocks noChangeAspect="1" noChangeArrowheads="1"/>
            </p:cNvPicPr>
            <p:nvPr/>
          </p:nvPicPr>
          <p:blipFill>
            <a:blip r:embed="rId4" cstate="print"/>
            <a:srcRect b="9215"/>
            <a:stretch>
              <a:fillRect/>
            </a:stretch>
          </p:blipFill>
          <p:spPr bwMode="auto">
            <a:xfrm>
              <a:off x="8632621" y="0"/>
              <a:ext cx="513166" cy="522000"/>
            </a:xfrm>
            <a:prstGeom prst="rect">
              <a:avLst/>
            </a:prstGeom>
            <a:noFill/>
          </p:spPr>
        </p:pic>
      </p:grpSp>
      <p:pic>
        <p:nvPicPr>
          <p:cNvPr id="16" name="Image 15" descr="Logo LIPM redu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4453622" y="1946110"/>
            <a:ext cx="162000" cy="16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220940" y="4301642"/>
            <a:ext cx="162000" cy="16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275856" y="1988840"/>
            <a:ext cx="67678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ABF2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555776" y="3789040"/>
            <a:ext cx="72693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MYC2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83907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5868144" y="2420888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High degree of connectivity:</a:t>
            </a:r>
          </a:p>
          <a:p>
            <a:r>
              <a:rPr lang="en-US" sz="1400" dirty="0" smtClean="0"/>
              <a:t>    Transporter</a:t>
            </a:r>
          </a:p>
          <a:p>
            <a:r>
              <a:rPr lang="en-US" sz="1400" dirty="0" smtClean="0"/>
              <a:t>    Ion Channel</a:t>
            </a:r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Cl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 and NO</a:t>
            </a:r>
            <a:r>
              <a:rPr lang="en-US" sz="1400" baseline="-25000" dirty="0" smtClean="0"/>
              <a:t>3</a:t>
            </a:r>
            <a:r>
              <a:rPr lang="en-US" sz="1400" baseline="30000" dirty="0" smtClean="0"/>
              <a:t>-</a:t>
            </a:r>
            <a:endParaRPr lang="en-US" sz="1400" dirty="0"/>
          </a:p>
        </p:txBody>
      </p:sp>
      <p:grpSp>
        <p:nvGrpSpPr>
          <p:cNvPr id="2" name="Groupe 5"/>
          <p:cNvGrpSpPr/>
          <p:nvPr/>
        </p:nvGrpSpPr>
        <p:grpSpPr>
          <a:xfrm>
            <a:off x="7308304" y="-10886"/>
            <a:ext cx="1837483" cy="548680"/>
            <a:chOff x="7308304" y="-10886"/>
            <a:chExt cx="1837483" cy="548680"/>
          </a:xfrm>
        </p:grpSpPr>
        <p:sp>
          <p:nvSpPr>
            <p:cNvPr id="13" name="Rectangle 12"/>
            <p:cNvSpPr/>
            <p:nvPr/>
          </p:nvSpPr>
          <p:spPr>
            <a:xfrm>
              <a:off x="7308304" y="-10886"/>
              <a:ext cx="1835696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Espace réservé du contenu 8" descr="Logotype-INRA-cmjn.jpg"/>
            <p:cNvPicPr>
              <a:picLocks noChangeAspect="1"/>
            </p:cNvPicPr>
            <p:nvPr/>
          </p:nvPicPr>
          <p:blipFill>
            <a:blip r:embed="rId3" cstate="print"/>
            <a:srcRect r="52625" b="61943"/>
            <a:stretch>
              <a:fillRect/>
            </a:stretch>
          </p:blipFill>
          <p:spPr>
            <a:xfrm>
              <a:off x="7312602" y="0"/>
              <a:ext cx="1261675" cy="522000"/>
            </a:xfrm>
            <a:prstGeom prst="rect">
              <a:avLst/>
            </a:prstGeom>
          </p:spPr>
        </p:pic>
        <p:pic>
          <p:nvPicPr>
            <p:cNvPr id="15" name="Picture 6" descr="http://www.normandie-incubation.com/files/fck/images/logos/cellules%20de%20valo/logo_cnrs.JPG"/>
            <p:cNvPicPr>
              <a:picLocks noChangeAspect="1" noChangeArrowheads="1"/>
            </p:cNvPicPr>
            <p:nvPr/>
          </p:nvPicPr>
          <p:blipFill>
            <a:blip r:embed="rId4" cstate="print"/>
            <a:srcRect b="9215"/>
            <a:stretch>
              <a:fillRect/>
            </a:stretch>
          </p:blipFill>
          <p:spPr bwMode="auto">
            <a:xfrm>
              <a:off x="8632621" y="0"/>
              <a:ext cx="513166" cy="522000"/>
            </a:xfrm>
            <a:prstGeom prst="rect">
              <a:avLst/>
            </a:prstGeom>
            <a:noFill/>
          </p:spPr>
        </p:pic>
      </p:grpSp>
      <p:pic>
        <p:nvPicPr>
          <p:cNvPr id="16" name="Image 15" descr="Logo LIPM redu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4436530" y="3161700"/>
            <a:ext cx="162000" cy="16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957678" y="5174284"/>
            <a:ext cx="162000" cy="16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067944" y="3429000"/>
            <a:ext cx="73039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CLC-A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20072" y="4941168"/>
            <a:ext cx="8604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NRT1.1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Ellipse 67"/>
          <p:cNvSpPr/>
          <p:nvPr/>
        </p:nvSpPr>
        <p:spPr>
          <a:xfrm>
            <a:off x="3959932" y="3187882"/>
            <a:ext cx="864096" cy="19168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5598114" y="3187882"/>
            <a:ext cx="864096" cy="19168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2303748" y="3187882"/>
            <a:ext cx="864096" cy="19168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7236296" y="3187882"/>
            <a:ext cx="864096" cy="19168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683568" y="3187882"/>
            <a:ext cx="864096" cy="19168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76056" y="141277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B050"/>
                </a:solidFill>
              </a:rPr>
              <a:t>SULTR1</a:t>
            </a:r>
            <a:endParaRPr lang="fr-FR" sz="12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50428" y="142380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6"/>
                </a:solidFill>
              </a:rPr>
              <a:t>ABF2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3848" y="2251778"/>
            <a:ext cx="792088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NRT1.1</a:t>
            </a:r>
            <a:endParaRPr lang="fr-F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83303" y="3383480"/>
            <a:ext cx="828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PMEAMT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31940" y="397997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APX1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31940" y="457646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CCT2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34118" y="2215897"/>
            <a:ext cx="792088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CLC-a</a:t>
            </a:r>
            <a:endParaRPr lang="fr-F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7717" y="3861048"/>
            <a:ext cx="777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PLD </a:t>
            </a:r>
            <a:r>
              <a:rPr lang="el-G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α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2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231740" y="338348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HaT13l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028104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23728" y="457646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6"/>
                </a:solidFill>
              </a:rPr>
              <a:t>MYC 2</a:t>
            </a:r>
            <a:endParaRPr lang="fr-FR" sz="1200" b="1" dirty="0">
              <a:solidFill>
                <a:schemeClr val="accent6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308304" y="338624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HAB1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308304" y="398273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ARIA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308304" y="457922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ABA1</a:t>
            </a:r>
            <a:endParaRPr lang="fr-FR" sz="1200" dirty="0"/>
          </a:p>
        </p:txBody>
      </p:sp>
      <p:grpSp>
        <p:nvGrpSpPr>
          <p:cNvPr id="2" name="Groupe 87"/>
          <p:cNvGrpSpPr/>
          <p:nvPr/>
        </p:nvGrpSpPr>
        <p:grpSpPr>
          <a:xfrm>
            <a:off x="5634118" y="3386248"/>
            <a:ext cx="792088" cy="1469979"/>
            <a:chOff x="4737871" y="2763270"/>
            <a:chExt cx="792088" cy="1469979"/>
          </a:xfrm>
        </p:grpSpPr>
        <p:sp>
          <p:nvSpPr>
            <p:cNvPr id="9" name="ZoneTexte 8"/>
            <p:cNvSpPr txBox="1"/>
            <p:nvPr/>
          </p:nvSpPr>
          <p:spPr>
            <a:xfrm>
              <a:off x="4773875" y="2763270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GUN5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773875" y="3099375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HaT13l</a:t>
              </a:r>
            </a:p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074901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773875" y="3620146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CPK5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737871" y="3956250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Emb1075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12" name="Connecteur droit avec flèche 111"/>
          <p:cNvCxnSpPr>
            <a:stCxn id="7" idx="2"/>
            <a:endCxn id="85" idx="0"/>
          </p:cNvCxnSpPr>
          <p:nvPr/>
        </p:nvCxnSpPr>
        <p:spPr>
          <a:xfrm flipH="1">
            <a:off x="1115616" y="2590332"/>
            <a:ext cx="2484276" cy="5975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>
            <a:off x="2735796" y="3845145"/>
            <a:ext cx="0" cy="73131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7" idx="2"/>
            <a:endCxn id="68" idx="0"/>
          </p:cNvCxnSpPr>
          <p:nvPr/>
        </p:nvCxnSpPr>
        <p:spPr>
          <a:xfrm>
            <a:off x="3599892" y="2590332"/>
            <a:ext cx="792088" cy="5975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7" idx="2"/>
          </p:cNvCxnSpPr>
          <p:nvPr/>
        </p:nvCxnSpPr>
        <p:spPr>
          <a:xfrm>
            <a:off x="3599892" y="2590332"/>
            <a:ext cx="2268252" cy="5975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>
            <a:stCxn id="7" idx="2"/>
          </p:cNvCxnSpPr>
          <p:nvPr/>
        </p:nvCxnSpPr>
        <p:spPr>
          <a:xfrm flipH="1">
            <a:off x="2735796" y="2590332"/>
            <a:ext cx="864096" cy="5975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ZoneTexte 129"/>
          <p:cNvSpPr txBox="1"/>
          <p:nvPr/>
        </p:nvSpPr>
        <p:spPr>
          <a:xfrm>
            <a:off x="4860032" y="5301208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50"/>
                </a:solidFill>
              </a:rPr>
              <a:t>Anion transporter</a:t>
            </a:r>
            <a:endParaRPr lang="fr-FR" sz="1100" b="1" dirty="0">
              <a:solidFill>
                <a:srgbClr val="00B050"/>
              </a:solidFill>
            </a:endParaRPr>
          </a:p>
        </p:txBody>
      </p:sp>
      <p:sp>
        <p:nvSpPr>
          <p:cNvPr id="133" name="ZoneTexte 132"/>
          <p:cNvSpPr txBox="1"/>
          <p:nvPr/>
        </p:nvSpPr>
        <p:spPr>
          <a:xfrm>
            <a:off x="4860032" y="5517232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Cell</a:t>
            </a:r>
            <a:r>
              <a:rPr lang="fr-F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protection</a:t>
            </a:r>
            <a:endParaRPr lang="fr-FR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4" name="ZoneTexte 133"/>
          <p:cNvSpPr txBox="1"/>
          <p:nvPr/>
        </p:nvSpPr>
        <p:spPr>
          <a:xfrm>
            <a:off x="4860032" y="5733256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Signal transduction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135" name="ZoneTexte 134"/>
          <p:cNvSpPr txBox="1"/>
          <p:nvPr/>
        </p:nvSpPr>
        <p:spPr>
          <a:xfrm>
            <a:off x="4860032" y="5949280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6"/>
                </a:solidFill>
              </a:rPr>
              <a:t>Transcription factor</a:t>
            </a:r>
            <a:endParaRPr lang="fr-FR" sz="1100" b="1" dirty="0">
              <a:solidFill>
                <a:schemeClr val="accent6"/>
              </a:solidFill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4860032" y="6165304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/>
              <a:t>Genes</a:t>
            </a:r>
            <a:r>
              <a:rPr lang="fr-FR" sz="1100" dirty="0" smtClean="0"/>
              <a:t> </a:t>
            </a:r>
            <a:r>
              <a:rPr lang="fr-FR" sz="1100" dirty="0" err="1" smtClean="0"/>
              <a:t>involved</a:t>
            </a:r>
            <a:r>
              <a:rPr lang="fr-FR" sz="1100" dirty="0" smtClean="0"/>
              <a:t> in ABA </a:t>
            </a:r>
            <a:r>
              <a:rPr lang="fr-FR" sz="1100" dirty="0" err="1" smtClean="0"/>
              <a:t>pathways</a:t>
            </a:r>
            <a:endParaRPr lang="fr-FR" sz="1100" dirty="0"/>
          </a:p>
        </p:txBody>
      </p:sp>
      <p:sp>
        <p:nvSpPr>
          <p:cNvPr id="139" name="ZoneTexte 138"/>
          <p:cNvSpPr txBox="1"/>
          <p:nvPr/>
        </p:nvSpPr>
        <p:spPr>
          <a:xfrm>
            <a:off x="899592" y="863134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Links from literature</a:t>
            </a:r>
            <a:endParaRPr lang="en-US" sz="1100" dirty="0"/>
          </a:p>
        </p:txBody>
      </p:sp>
      <p:sp>
        <p:nvSpPr>
          <p:cNvPr id="142" name="ZoneTexte 141"/>
          <p:cNvSpPr txBox="1"/>
          <p:nvPr/>
        </p:nvSpPr>
        <p:spPr>
          <a:xfrm>
            <a:off x="901108" y="1115162"/>
            <a:ext cx="4246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Links </a:t>
            </a:r>
            <a:r>
              <a:rPr lang="fr-FR" sz="1100" dirty="0" err="1" smtClean="0"/>
              <a:t>inferred</a:t>
            </a:r>
            <a:r>
              <a:rPr lang="fr-FR" sz="1100" dirty="0" smtClean="0"/>
              <a:t> in the GRN :ABA  </a:t>
            </a:r>
            <a:r>
              <a:rPr lang="fr-FR" sz="1100" dirty="0" err="1" smtClean="0"/>
              <a:t>dependent</a:t>
            </a:r>
            <a:r>
              <a:rPr lang="fr-FR" sz="1100" dirty="0" smtClean="0"/>
              <a:t> </a:t>
            </a:r>
            <a:r>
              <a:rPr lang="fr-FR" sz="1100" dirty="0" err="1" smtClean="0"/>
              <a:t>pathway</a:t>
            </a:r>
            <a:endParaRPr lang="fr-FR" sz="1100" dirty="0"/>
          </a:p>
        </p:txBody>
      </p:sp>
      <p:sp>
        <p:nvSpPr>
          <p:cNvPr id="146" name="ZoneTexte 145"/>
          <p:cNvSpPr txBox="1"/>
          <p:nvPr/>
        </p:nvSpPr>
        <p:spPr>
          <a:xfrm>
            <a:off x="899592" y="1367190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Links </a:t>
            </a:r>
            <a:r>
              <a:rPr lang="fr-FR" sz="1100" dirty="0" err="1" smtClean="0"/>
              <a:t>inferred</a:t>
            </a:r>
            <a:r>
              <a:rPr lang="fr-FR" sz="1100" dirty="0" smtClean="0"/>
              <a:t> in the GRN : ABA  </a:t>
            </a:r>
            <a:r>
              <a:rPr lang="fr-FR" sz="1100" dirty="0" err="1" smtClean="0"/>
              <a:t>independent</a:t>
            </a:r>
            <a:r>
              <a:rPr lang="fr-FR" sz="1100" dirty="0" smtClean="0"/>
              <a:t> </a:t>
            </a:r>
            <a:r>
              <a:rPr lang="fr-FR" sz="1100" dirty="0" err="1" smtClean="0"/>
              <a:t>pathway</a:t>
            </a:r>
            <a:endParaRPr lang="fr-FR" sz="1100" dirty="0"/>
          </a:p>
        </p:txBody>
      </p:sp>
      <p:sp>
        <p:nvSpPr>
          <p:cNvPr id="64" name="Espace réservé du numéro de diapositiv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E596A-EAF7-4C81-9B8A-7F2DF3EC081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734569" y="764704"/>
            <a:ext cx="59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ABA</a:t>
            </a:r>
            <a:endParaRPr lang="fr-FR" b="1" dirty="0"/>
          </a:p>
        </p:txBody>
      </p:sp>
      <p:sp>
        <p:nvSpPr>
          <p:cNvPr id="69" name="ZoneTexte 68"/>
          <p:cNvSpPr txBox="1"/>
          <p:nvPr/>
        </p:nvSpPr>
        <p:spPr>
          <a:xfrm>
            <a:off x="2555776" y="5517232"/>
            <a:ext cx="39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5076056" y="1340768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6228184" y="1340768"/>
            <a:ext cx="792088" cy="43204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cxnSp>
        <p:nvCxnSpPr>
          <p:cNvPr id="67" name="Connecteur droit avec flèche 66"/>
          <p:cNvCxnSpPr>
            <a:stCxn id="70" idx="4"/>
            <a:endCxn id="14" idx="0"/>
          </p:cNvCxnSpPr>
          <p:nvPr/>
        </p:nvCxnSpPr>
        <p:spPr>
          <a:xfrm>
            <a:off x="5472100" y="1772816"/>
            <a:ext cx="558062" cy="44308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72" idx="4"/>
            <a:endCxn id="14" idx="0"/>
          </p:cNvCxnSpPr>
          <p:nvPr/>
        </p:nvCxnSpPr>
        <p:spPr>
          <a:xfrm flipH="1">
            <a:off x="6030162" y="1772816"/>
            <a:ext cx="594066" cy="44308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>
            <a:stCxn id="66" idx="2"/>
            <a:endCxn id="70" idx="0"/>
          </p:cNvCxnSpPr>
          <p:nvPr/>
        </p:nvCxnSpPr>
        <p:spPr>
          <a:xfrm flipH="1">
            <a:off x="5472100" y="1134036"/>
            <a:ext cx="558063" cy="20673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>
            <a:stCxn id="66" idx="2"/>
            <a:endCxn id="72" idx="0"/>
          </p:cNvCxnSpPr>
          <p:nvPr/>
        </p:nvCxnSpPr>
        <p:spPr>
          <a:xfrm>
            <a:off x="6030163" y="1134036"/>
            <a:ext cx="594065" cy="20673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Connecteur en angle 86"/>
          <p:cNvCxnSpPr>
            <a:stCxn id="20" idx="3"/>
            <a:endCxn id="66" idx="3"/>
          </p:cNvCxnSpPr>
          <p:nvPr/>
        </p:nvCxnSpPr>
        <p:spPr>
          <a:xfrm flipH="1" flipV="1">
            <a:off x="6325756" y="949370"/>
            <a:ext cx="1702628" cy="3768358"/>
          </a:xfrm>
          <a:prstGeom prst="bentConnector3">
            <a:avLst>
              <a:gd name="adj1" fmla="val -34525"/>
            </a:avLst>
          </a:prstGeom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>
            <a:stCxn id="19" idx="3"/>
            <a:endCxn id="72" idx="6"/>
          </p:cNvCxnSpPr>
          <p:nvPr/>
        </p:nvCxnSpPr>
        <p:spPr>
          <a:xfrm flipH="1" flipV="1">
            <a:off x="7020272" y="1556792"/>
            <a:ext cx="1008112" cy="2564446"/>
          </a:xfrm>
          <a:prstGeom prst="bentConnector3">
            <a:avLst>
              <a:gd name="adj1" fmla="val -22676"/>
            </a:avLst>
          </a:prstGeom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>
            <a:stCxn id="17" idx="2"/>
            <a:endCxn id="69" idx="0"/>
          </p:cNvCxnSpPr>
          <p:nvPr/>
        </p:nvCxnSpPr>
        <p:spPr>
          <a:xfrm>
            <a:off x="2735796" y="4853459"/>
            <a:ext cx="17983" cy="66377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>
            <a:stCxn id="14" idx="2"/>
            <a:endCxn id="68" idx="0"/>
          </p:cNvCxnSpPr>
          <p:nvPr/>
        </p:nvCxnSpPr>
        <p:spPr>
          <a:xfrm flipH="1">
            <a:off x="4391980" y="2554451"/>
            <a:ext cx="1638182" cy="63343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>
            <a:stCxn id="14" idx="2"/>
            <a:endCxn id="65" idx="0"/>
          </p:cNvCxnSpPr>
          <p:nvPr/>
        </p:nvCxnSpPr>
        <p:spPr>
          <a:xfrm>
            <a:off x="6030162" y="2554451"/>
            <a:ext cx="0" cy="63343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>
            <a:stCxn id="14" idx="2"/>
            <a:endCxn id="84" idx="0"/>
          </p:cNvCxnSpPr>
          <p:nvPr/>
        </p:nvCxnSpPr>
        <p:spPr>
          <a:xfrm>
            <a:off x="6030162" y="2554451"/>
            <a:ext cx="1638182" cy="63343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>
            <a:off x="179512" y="1007150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>
            <a:off x="179512" y="1255832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>
            <a:off x="179512" y="1511206"/>
            <a:ext cx="648072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space réservé du numéro de diapositive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botanicalgarden.ubc.ca/potd/helianthus_anomalu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http://www.botanicalgarden.ubc.ca/potd/helianthus_anomalus2.jpg"/>
          <p:cNvPicPr>
            <a:picLocks noChangeAspect="1" noChangeArrowheads="1"/>
          </p:cNvPicPr>
          <p:nvPr/>
        </p:nvPicPr>
        <p:blipFill>
          <a:blip r:embed="rId2" cstate="print"/>
          <a:srcRect r="52751" b="4598"/>
          <a:stretch>
            <a:fillRect/>
          </a:stretch>
        </p:blipFill>
        <p:spPr bwMode="auto">
          <a:xfrm>
            <a:off x="5137996" y="1916831"/>
            <a:ext cx="3250427" cy="4290563"/>
          </a:xfrm>
          <a:prstGeom prst="rect">
            <a:avLst/>
          </a:prstGeom>
          <a:noFill/>
        </p:spPr>
      </p:pic>
      <p:pic>
        <p:nvPicPr>
          <p:cNvPr id="5" name="Picture 2" descr="P:\Priv\COMMUN\Photos-2\20121015\Samatan et Fleurance été 2012\DSCN2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863" y="1916832"/>
            <a:ext cx="3239709" cy="4320480"/>
          </a:xfrm>
          <a:prstGeom prst="rect">
            <a:avLst/>
          </a:prstGeom>
          <a:noFill/>
        </p:spPr>
      </p:pic>
      <p:grpSp>
        <p:nvGrpSpPr>
          <p:cNvPr id="2" name="Groupe 5"/>
          <p:cNvGrpSpPr/>
          <p:nvPr/>
        </p:nvGrpSpPr>
        <p:grpSpPr>
          <a:xfrm>
            <a:off x="7308304" y="-10886"/>
            <a:ext cx="1837483" cy="548680"/>
            <a:chOff x="7308304" y="-10886"/>
            <a:chExt cx="1837483" cy="548680"/>
          </a:xfrm>
        </p:grpSpPr>
        <p:sp>
          <p:nvSpPr>
            <p:cNvPr id="12" name="Rectangle 11"/>
            <p:cNvSpPr/>
            <p:nvPr/>
          </p:nvSpPr>
          <p:spPr>
            <a:xfrm>
              <a:off x="7308304" y="-10886"/>
              <a:ext cx="1835696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Espace réservé du contenu 8" descr="Logotype-INRA-cmjn.jpg"/>
            <p:cNvPicPr>
              <a:picLocks noChangeAspect="1"/>
            </p:cNvPicPr>
            <p:nvPr/>
          </p:nvPicPr>
          <p:blipFill>
            <a:blip r:embed="rId4" cstate="print"/>
            <a:srcRect r="52625" b="61943"/>
            <a:stretch>
              <a:fillRect/>
            </a:stretch>
          </p:blipFill>
          <p:spPr>
            <a:xfrm>
              <a:off x="7312602" y="0"/>
              <a:ext cx="1261675" cy="522000"/>
            </a:xfrm>
            <a:prstGeom prst="rect">
              <a:avLst/>
            </a:prstGeom>
          </p:spPr>
        </p:pic>
        <p:pic>
          <p:nvPicPr>
            <p:cNvPr id="14" name="Picture 6" descr="http://www.normandie-incubation.com/files/fck/images/logos/cellules%20de%20valo/logo_cnrs.JPG"/>
            <p:cNvPicPr>
              <a:picLocks noChangeAspect="1" noChangeArrowheads="1"/>
            </p:cNvPicPr>
            <p:nvPr/>
          </p:nvPicPr>
          <p:blipFill>
            <a:blip r:embed="rId5" cstate="print"/>
            <a:srcRect b="9215"/>
            <a:stretch>
              <a:fillRect/>
            </a:stretch>
          </p:blipFill>
          <p:spPr bwMode="auto">
            <a:xfrm>
              <a:off x="8632621" y="0"/>
              <a:ext cx="513166" cy="522000"/>
            </a:xfrm>
            <a:prstGeom prst="rect">
              <a:avLst/>
            </a:prstGeom>
            <a:noFill/>
          </p:spPr>
        </p:pic>
      </p:grpSp>
      <p:pic>
        <p:nvPicPr>
          <p:cNvPr id="15" name="Image 14" descr="Logo LIPM redui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How GRN can allow or constrain evolution?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617807" y="1520788"/>
            <a:ext cx="154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Domestication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894959" y="1520788"/>
            <a:ext cx="173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Local adaptation</a:t>
            </a:r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Genetic diversity in the drought GRN</a:t>
            </a:r>
          </a:p>
        </p:txBody>
      </p:sp>
      <p:sp>
        <p:nvSpPr>
          <p:cNvPr id="1026" name="AutoShape 2" descr="Species range and phylogenetic relationship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e 19"/>
          <p:cNvGrpSpPr/>
          <p:nvPr/>
        </p:nvGrpSpPr>
        <p:grpSpPr>
          <a:xfrm>
            <a:off x="4716016" y="2276872"/>
            <a:ext cx="4340229" cy="2664296"/>
            <a:chOff x="4716016" y="2276872"/>
            <a:chExt cx="4340229" cy="2664296"/>
          </a:xfrm>
        </p:grpSpPr>
        <p:pic>
          <p:nvPicPr>
            <p:cNvPr id="15" name="Image 14" descr="ncomms2833-f1.jpg"/>
            <p:cNvPicPr>
              <a:picLocks noChangeAspect="1"/>
            </p:cNvPicPr>
            <p:nvPr/>
          </p:nvPicPr>
          <p:blipFill>
            <a:blip r:embed="rId2" cstate="print"/>
            <a:srcRect r="44406"/>
            <a:stretch>
              <a:fillRect/>
            </a:stretch>
          </p:blipFill>
          <p:spPr>
            <a:xfrm>
              <a:off x="4860032" y="2340074"/>
              <a:ext cx="4196213" cy="260109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716016" y="2276872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62083" y="1628800"/>
            <a:ext cx="4522952" cy="4392488"/>
            <a:chOff x="362083" y="1628800"/>
            <a:chExt cx="4522952" cy="4392488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79" b="436"/>
            <a:stretch>
              <a:fillRect/>
            </a:stretch>
          </p:blipFill>
          <p:spPr bwMode="auto">
            <a:xfrm>
              <a:off x="395536" y="1628800"/>
              <a:ext cx="4489499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362083" y="2980699"/>
              <a:ext cx="1129826" cy="36004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9552" y="4221088"/>
              <a:ext cx="1129826" cy="36004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08492" y="4232239"/>
              <a:ext cx="1129826" cy="36004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5"/>
          <p:cNvGrpSpPr/>
          <p:nvPr/>
        </p:nvGrpSpPr>
        <p:grpSpPr>
          <a:xfrm>
            <a:off x="7308304" y="-10886"/>
            <a:ext cx="1837483" cy="548680"/>
            <a:chOff x="7308304" y="-10886"/>
            <a:chExt cx="1837483" cy="548680"/>
          </a:xfrm>
        </p:grpSpPr>
        <p:sp>
          <p:nvSpPr>
            <p:cNvPr id="25" name="Rectangle 24"/>
            <p:cNvSpPr/>
            <p:nvPr/>
          </p:nvSpPr>
          <p:spPr>
            <a:xfrm>
              <a:off x="7308304" y="-10886"/>
              <a:ext cx="1835696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Espace réservé du contenu 8" descr="Logotype-INRA-cmjn.jpg"/>
            <p:cNvPicPr>
              <a:picLocks noChangeAspect="1"/>
            </p:cNvPicPr>
            <p:nvPr/>
          </p:nvPicPr>
          <p:blipFill>
            <a:blip r:embed="rId4" cstate="print"/>
            <a:srcRect r="52625" b="61943"/>
            <a:stretch>
              <a:fillRect/>
            </a:stretch>
          </p:blipFill>
          <p:spPr>
            <a:xfrm>
              <a:off x="7312602" y="0"/>
              <a:ext cx="1261675" cy="522000"/>
            </a:xfrm>
            <a:prstGeom prst="rect">
              <a:avLst/>
            </a:prstGeom>
          </p:spPr>
        </p:pic>
        <p:pic>
          <p:nvPicPr>
            <p:cNvPr id="27" name="Picture 6" descr="http://www.normandie-incubation.com/files/fck/images/logos/cellules%20de%20valo/logo_cnrs.JPG"/>
            <p:cNvPicPr>
              <a:picLocks noChangeAspect="1" noChangeArrowheads="1"/>
            </p:cNvPicPr>
            <p:nvPr/>
          </p:nvPicPr>
          <p:blipFill>
            <a:blip r:embed="rId5" cstate="print"/>
            <a:srcRect b="9215"/>
            <a:stretch>
              <a:fillRect/>
            </a:stretch>
          </p:blipFill>
          <p:spPr bwMode="auto">
            <a:xfrm>
              <a:off x="8632621" y="0"/>
              <a:ext cx="513166" cy="522000"/>
            </a:xfrm>
            <a:prstGeom prst="rect">
              <a:avLst/>
            </a:prstGeom>
            <a:noFill/>
          </p:spPr>
        </p:pic>
      </p:grpSp>
      <p:pic>
        <p:nvPicPr>
          <p:cNvPr id="28" name="Image 27" descr="Logo LIPM redui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30" name="Espace réservé du numéro de diapositiv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E596A-EAF7-4C81-9B8A-7F2DF3EC081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51520" y="6237312"/>
            <a:ext cx="3271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Map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Renault </a:t>
            </a: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., 2013, Nat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Comm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220072" y="5445224"/>
            <a:ext cx="356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Collaboration N. Kane &amp; L. </a:t>
            </a:r>
            <a:r>
              <a:rPr lang="fr-FR" sz="1400" dirty="0" err="1" smtClean="0"/>
              <a:t>Rieseberg</a:t>
            </a:r>
            <a:r>
              <a:rPr lang="fr-FR" sz="1400" dirty="0" smtClean="0"/>
              <a:t> </a:t>
            </a:r>
          </a:p>
          <a:p>
            <a:pPr algn="ctr"/>
            <a:r>
              <a:rPr lang="fr-FR" sz="1400" dirty="0" smtClean="0"/>
              <a:t>(UC Boulder &amp; UBC Vancouver)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9592" y="1484784"/>
            <a:ext cx="1512168" cy="360040"/>
          </a:xfrm>
          <a:prstGeom prst="rect">
            <a:avLst/>
          </a:prstGeom>
          <a:noFill/>
          <a:ln w="57150">
            <a:solidFill>
              <a:srgbClr val="C47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H. </a:t>
            </a:r>
            <a:r>
              <a:rPr lang="fr-FR" sz="1600" i="1" dirty="0" err="1" smtClean="0">
                <a:solidFill>
                  <a:schemeClr val="tx1"/>
                </a:solidFill>
              </a:rPr>
              <a:t>annuus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7504" y="4149080"/>
            <a:ext cx="1512168" cy="360040"/>
          </a:xfrm>
          <a:prstGeom prst="rect">
            <a:avLst/>
          </a:prstGeom>
          <a:noFill/>
          <a:ln w="57150">
            <a:solidFill>
              <a:srgbClr val="774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H. </a:t>
            </a:r>
            <a:r>
              <a:rPr lang="fr-FR" sz="1600" i="1" dirty="0" err="1" smtClean="0">
                <a:solidFill>
                  <a:schemeClr val="tx1"/>
                </a:solidFill>
              </a:rPr>
              <a:t>petiolaris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07904" y="4221088"/>
            <a:ext cx="1534470" cy="360040"/>
          </a:xfrm>
          <a:prstGeom prst="rect">
            <a:avLst/>
          </a:prstGeom>
          <a:noFill/>
          <a:ln w="5715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H. </a:t>
            </a:r>
            <a:r>
              <a:rPr lang="fr-FR" sz="1600" i="1" dirty="0" err="1" smtClean="0">
                <a:solidFill>
                  <a:schemeClr val="tx1"/>
                </a:solidFill>
              </a:rPr>
              <a:t>argophyllus</a:t>
            </a:r>
            <a:endParaRPr lang="fr-FR" sz="1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Genetic diversity in the drought GRN</a:t>
            </a:r>
          </a:p>
        </p:txBody>
      </p:sp>
      <p:grpSp>
        <p:nvGrpSpPr>
          <p:cNvPr id="3" name="Groupe 5"/>
          <p:cNvGrpSpPr/>
          <p:nvPr/>
        </p:nvGrpSpPr>
        <p:grpSpPr>
          <a:xfrm>
            <a:off x="7308304" y="-10886"/>
            <a:ext cx="1837483" cy="548680"/>
            <a:chOff x="7308304" y="-10886"/>
            <a:chExt cx="1837483" cy="548680"/>
          </a:xfrm>
        </p:grpSpPr>
        <p:sp>
          <p:nvSpPr>
            <p:cNvPr id="21" name="Rectangle 20"/>
            <p:cNvSpPr/>
            <p:nvPr/>
          </p:nvSpPr>
          <p:spPr>
            <a:xfrm>
              <a:off x="7308304" y="-10886"/>
              <a:ext cx="1835696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Espace réservé du contenu 8" descr="Logotype-INRA-cmjn.jpg"/>
            <p:cNvPicPr>
              <a:picLocks noChangeAspect="1"/>
            </p:cNvPicPr>
            <p:nvPr/>
          </p:nvPicPr>
          <p:blipFill>
            <a:blip r:embed="rId2" cstate="print"/>
            <a:srcRect r="52625" b="61943"/>
            <a:stretch>
              <a:fillRect/>
            </a:stretch>
          </p:blipFill>
          <p:spPr>
            <a:xfrm>
              <a:off x="7312602" y="0"/>
              <a:ext cx="1261675" cy="522000"/>
            </a:xfrm>
            <a:prstGeom prst="rect">
              <a:avLst/>
            </a:prstGeom>
          </p:spPr>
        </p:pic>
        <p:pic>
          <p:nvPicPr>
            <p:cNvPr id="23" name="Picture 6" descr="http://www.normandie-incubation.com/files/fck/images/logos/cellules%20de%20valo/logo_cnrs.JPG"/>
            <p:cNvPicPr>
              <a:picLocks noChangeAspect="1" noChangeArrowheads="1"/>
            </p:cNvPicPr>
            <p:nvPr/>
          </p:nvPicPr>
          <p:blipFill>
            <a:blip r:embed="rId3" cstate="print"/>
            <a:srcRect b="9215"/>
            <a:stretch>
              <a:fillRect/>
            </a:stretch>
          </p:blipFill>
          <p:spPr bwMode="auto">
            <a:xfrm>
              <a:off x="8632621" y="0"/>
              <a:ext cx="513166" cy="522000"/>
            </a:xfrm>
            <a:prstGeom prst="rect">
              <a:avLst/>
            </a:prstGeom>
            <a:noFill/>
          </p:spPr>
        </p:pic>
      </p:grpSp>
      <p:pic>
        <p:nvPicPr>
          <p:cNvPr id="24" name="Image 23" descr="Logo LIPM redu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26" name="Espace réservé du numéro de diapositiv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E596A-EAF7-4C81-9B8A-7F2DF3EC081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15</a:t>
            </a:fld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755576" y="2132856"/>
            <a:ext cx="648072" cy="17281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899592" y="2132856"/>
            <a:ext cx="648072" cy="17281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2051720" y="2132856"/>
            <a:ext cx="1944216" cy="18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 flipV="1">
            <a:off x="2267744" y="2132856"/>
            <a:ext cx="1944216" cy="18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>
            <a:off x="1907704" y="4293096"/>
            <a:ext cx="15121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1979712" y="4437112"/>
            <a:ext cx="14401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5130355" y="1628800"/>
            <a:ext cx="3474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GRN </a:t>
            </a:r>
            <a:r>
              <a:rPr lang="fr-FR" b="1" dirty="0" err="1" smtClean="0"/>
              <a:t>level</a:t>
            </a:r>
            <a:endParaRPr lang="fr-FR" b="1" dirty="0" smtClean="0"/>
          </a:p>
          <a:p>
            <a:pPr algn="ctr"/>
            <a:r>
              <a:rPr lang="fr-FR" dirty="0" smtClean="0"/>
              <a:t>No </a:t>
            </a:r>
            <a:r>
              <a:rPr lang="fr-FR" dirty="0" err="1" smtClean="0"/>
              <a:t>significant</a:t>
            </a:r>
            <a:r>
              <a:rPr lang="fr-FR" dirty="0" smtClean="0"/>
              <a:t> </a:t>
            </a:r>
            <a:r>
              <a:rPr lang="fr-FR" dirty="0" err="1" smtClean="0"/>
              <a:t>correlation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</a:p>
          <a:p>
            <a:pPr algn="ctr"/>
            <a:r>
              <a:rPr lang="fr-FR" dirty="0" err="1" smtClean="0"/>
              <a:t>topological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 and F</a:t>
            </a:r>
            <a:r>
              <a:rPr lang="fr-FR" baseline="-25000" dirty="0" smtClean="0"/>
              <a:t>ST</a:t>
            </a:r>
            <a:endParaRPr lang="fr-FR" baseline="-25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5613421" y="3068960"/>
            <a:ext cx="2651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Gene </a:t>
            </a:r>
            <a:r>
              <a:rPr lang="fr-FR" b="1" dirty="0" err="1" smtClean="0"/>
              <a:t>level</a:t>
            </a:r>
            <a:endParaRPr lang="fr-FR" b="1" dirty="0" smtClean="0"/>
          </a:p>
          <a:p>
            <a:pPr algn="ctr"/>
            <a:r>
              <a:rPr lang="fr-FR" dirty="0" smtClean="0"/>
              <a:t>NRT1.1 (hub)</a:t>
            </a:r>
          </a:p>
          <a:p>
            <a:pPr algn="ctr"/>
            <a:r>
              <a:rPr lang="fr-FR" dirty="0" err="1" smtClean="0"/>
              <a:t>Significant</a:t>
            </a:r>
            <a:r>
              <a:rPr lang="fr-FR" dirty="0" smtClean="0"/>
              <a:t> </a:t>
            </a:r>
            <a:r>
              <a:rPr lang="fr-FR" dirty="0" err="1" smtClean="0"/>
              <a:t>loss</a:t>
            </a:r>
            <a:r>
              <a:rPr lang="fr-FR" dirty="0" smtClean="0"/>
              <a:t> of </a:t>
            </a:r>
            <a:r>
              <a:rPr lang="fr-FR" dirty="0" err="1" smtClean="0"/>
              <a:t>diversity</a:t>
            </a:r>
            <a:endParaRPr lang="fr-FR" baseline="-25000" dirty="0" smtClean="0"/>
          </a:p>
          <a:p>
            <a:pPr algn="ctr"/>
            <a:r>
              <a:rPr lang="fr-FR" dirty="0" smtClean="0"/>
              <a:t>in </a:t>
            </a:r>
            <a:r>
              <a:rPr lang="fr-FR" i="1" dirty="0" smtClean="0"/>
              <a:t>H. </a:t>
            </a:r>
            <a:r>
              <a:rPr lang="fr-FR" i="1" dirty="0" err="1" smtClean="0"/>
              <a:t>argophyllus</a:t>
            </a:r>
            <a:endParaRPr lang="fr-FR" i="1" dirty="0"/>
          </a:p>
        </p:txBody>
      </p:sp>
      <p:sp>
        <p:nvSpPr>
          <p:cNvPr id="25" name="Rectangle 24"/>
          <p:cNvSpPr/>
          <p:nvPr/>
        </p:nvSpPr>
        <p:spPr>
          <a:xfrm>
            <a:off x="899592" y="1484784"/>
            <a:ext cx="1512168" cy="360040"/>
          </a:xfrm>
          <a:prstGeom prst="rect">
            <a:avLst/>
          </a:prstGeom>
          <a:noFill/>
          <a:ln w="57150">
            <a:solidFill>
              <a:srgbClr val="C47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H. </a:t>
            </a:r>
            <a:r>
              <a:rPr lang="fr-FR" sz="1600" i="1" dirty="0" err="1" smtClean="0">
                <a:solidFill>
                  <a:schemeClr val="tx1"/>
                </a:solidFill>
              </a:rPr>
              <a:t>annuus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4149080"/>
            <a:ext cx="1512168" cy="360040"/>
          </a:xfrm>
          <a:prstGeom prst="rect">
            <a:avLst/>
          </a:prstGeom>
          <a:noFill/>
          <a:ln w="57150">
            <a:solidFill>
              <a:srgbClr val="774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H. </a:t>
            </a:r>
            <a:r>
              <a:rPr lang="fr-FR" sz="1600" i="1" dirty="0" err="1" smtClean="0">
                <a:solidFill>
                  <a:schemeClr val="tx1"/>
                </a:solidFill>
              </a:rPr>
              <a:t>petiolaris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07904" y="4221088"/>
            <a:ext cx="1534470" cy="360040"/>
          </a:xfrm>
          <a:prstGeom prst="rect">
            <a:avLst/>
          </a:prstGeom>
          <a:noFill/>
          <a:ln w="5715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H. </a:t>
            </a:r>
            <a:r>
              <a:rPr lang="fr-FR" sz="1600" i="1" dirty="0" err="1" smtClean="0">
                <a:solidFill>
                  <a:schemeClr val="tx1"/>
                </a:solidFill>
              </a:rPr>
              <a:t>argophyllus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043608" y="5085184"/>
            <a:ext cx="6117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? Evolution of the </a:t>
            </a:r>
            <a:r>
              <a:rPr lang="fr-FR" sz="2000" b="1" dirty="0" err="1" smtClean="0">
                <a:solidFill>
                  <a:srgbClr val="C00000"/>
                </a:solidFill>
              </a:rPr>
              <a:t>topology</a:t>
            </a:r>
            <a:r>
              <a:rPr lang="fr-FR" sz="2000" b="1" dirty="0" smtClean="0">
                <a:solidFill>
                  <a:srgbClr val="C00000"/>
                </a:solidFill>
              </a:rPr>
              <a:t> of the GRN </a:t>
            </a:r>
            <a:r>
              <a:rPr lang="fr-FR" sz="2000" b="1" dirty="0" err="1" smtClean="0">
                <a:solidFill>
                  <a:srgbClr val="C00000"/>
                </a:solidFill>
              </a:rPr>
              <a:t>during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speciation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Genetic diversity in the drought GRN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3398" t="18664" r="57006" b="18664"/>
          <a:stretch>
            <a:fillRect/>
          </a:stretch>
        </p:blipFill>
        <p:spPr bwMode="auto">
          <a:xfrm>
            <a:off x="323528" y="476672"/>
            <a:ext cx="1181911" cy="140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 l="39502" t="18664" r="27501" b="18664"/>
          <a:stretch>
            <a:fillRect/>
          </a:stretch>
        </p:blipFill>
        <p:spPr bwMode="auto">
          <a:xfrm>
            <a:off x="4932040" y="4005064"/>
            <a:ext cx="984926" cy="140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70657" t="37975" r="3398" b="18664"/>
          <a:stretch>
            <a:fillRect/>
          </a:stretch>
        </p:blipFill>
        <p:spPr bwMode="auto">
          <a:xfrm>
            <a:off x="4355976" y="1484784"/>
            <a:ext cx="774438" cy="97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5"/>
          <p:cNvGrpSpPr/>
          <p:nvPr/>
        </p:nvGrpSpPr>
        <p:grpSpPr>
          <a:xfrm>
            <a:off x="7308304" y="-10886"/>
            <a:ext cx="1837483" cy="548680"/>
            <a:chOff x="7308304" y="-10886"/>
            <a:chExt cx="1837483" cy="548680"/>
          </a:xfrm>
        </p:grpSpPr>
        <p:sp>
          <p:nvSpPr>
            <p:cNvPr id="21" name="Rectangle 20"/>
            <p:cNvSpPr/>
            <p:nvPr/>
          </p:nvSpPr>
          <p:spPr>
            <a:xfrm>
              <a:off x="7308304" y="-10886"/>
              <a:ext cx="1835696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Espace réservé du contenu 8" descr="Logotype-INRA-cmjn.jpg"/>
            <p:cNvPicPr>
              <a:picLocks noChangeAspect="1"/>
            </p:cNvPicPr>
            <p:nvPr/>
          </p:nvPicPr>
          <p:blipFill>
            <a:blip r:embed="rId3" cstate="print"/>
            <a:srcRect r="52625" b="61943"/>
            <a:stretch>
              <a:fillRect/>
            </a:stretch>
          </p:blipFill>
          <p:spPr>
            <a:xfrm>
              <a:off x="7312602" y="0"/>
              <a:ext cx="1261675" cy="522000"/>
            </a:xfrm>
            <a:prstGeom prst="rect">
              <a:avLst/>
            </a:prstGeom>
          </p:spPr>
        </p:pic>
        <p:pic>
          <p:nvPicPr>
            <p:cNvPr id="23" name="Picture 6" descr="http://www.normandie-incubation.com/files/fck/images/logos/cellules%20de%20valo/logo_cnrs.JPG"/>
            <p:cNvPicPr>
              <a:picLocks noChangeAspect="1" noChangeArrowheads="1"/>
            </p:cNvPicPr>
            <p:nvPr/>
          </p:nvPicPr>
          <p:blipFill>
            <a:blip r:embed="rId4" cstate="print"/>
            <a:srcRect b="9215"/>
            <a:stretch>
              <a:fillRect/>
            </a:stretch>
          </p:blipFill>
          <p:spPr bwMode="auto">
            <a:xfrm>
              <a:off x="8632621" y="0"/>
              <a:ext cx="513166" cy="522000"/>
            </a:xfrm>
            <a:prstGeom prst="rect">
              <a:avLst/>
            </a:prstGeom>
            <a:noFill/>
          </p:spPr>
        </p:pic>
      </p:grpSp>
      <p:pic>
        <p:nvPicPr>
          <p:cNvPr id="24" name="Image 23" descr="Logo LIPM redu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26" name="Espace réservé du numéro de diapositiv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E596A-EAF7-4C81-9B8A-7F2DF3EC081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5724128" y="3645024"/>
            <a:ext cx="3126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GRN </a:t>
            </a:r>
            <a:r>
              <a:rPr lang="fr-FR" b="1" dirty="0" err="1" smtClean="0"/>
              <a:t>topology</a:t>
            </a:r>
            <a:r>
              <a:rPr lang="fr-FR" b="1" dirty="0" smtClean="0"/>
              <a:t> </a:t>
            </a:r>
            <a:r>
              <a:rPr lang="fr-FR" b="1" dirty="0" err="1" smtClean="0"/>
              <a:t>parameters</a:t>
            </a:r>
            <a:r>
              <a:rPr lang="fr-FR" b="1" dirty="0" smtClean="0"/>
              <a:t> ,  F</a:t>
            </a:r>
            <a:r>
              <a:rPr lang="fr-FR" b="1" baseline="-25000" dirty="0" smtClean="0"/>
              <a:t>ST</a:t>
            </a:r>
          </a:p>
          <a:p>
            <a:r>
              <a:rPr lang="fr-FR" dirty="0" smtClean="0"/>
              <a:t>rho = 0.976, p=10</a:t>
            </a:r>
            <a:r>
              <a:rPr lang="fr-FR" baseline="30000" dirty="0" smtClean="0"/>
              <a:t>-4</a:t>
            </a:r>
            <a:endParaRPr lang="fr-FR" baseline="30000" dirty="0"/>
          </a:p>
        </p:txBody>
      </p:sp>
      <p:grpSp>
        <p:nvGrpSpPr>
          <p:cNvPr id="37" name="Groupe 36"/>
          <p:cNvGrpSpPr/>
          <p:nvPr/>
        </p:nvGrpSpPr>
        <p:grpSpPr>
          <a:xfrm>
            <a:off x="362083" y="2276872"/>
            <a:ext cx="4522952" cy="4392488"/>
            <a:chOff x="362083" y="1628800"/>
            <a:chExt cx="4522952" cy="4392488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579" b="436"/>
            <a:stretch>
              <a:fillRect/>
            </a:stretch>
          </p:blipFill>
          <p:spPr bwMode="auto">
            <a:xfrm>
              <a:off x="395536" y="1628800"/>
              <a:ext cx="4489499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38"/>
            <p:cNvSpPr/>
            <p:nvPr/>
          </p:nvSpPr>
          <p:spPr>
            <a:xfrm>
              <a:off x="362083" y="2980699"/>
              <a:ext cx="1129826" cy="36004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9552" y="4221088"/>
              <a:ext cx="1129826" cy="36004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08492" y="4232239"/>
              <a:ext cx="1129826" cy="36004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899592" y="1916832"/>
            <a:ext cx="1368152" cy="576064"/>
          </a:xfrm>
          <a:prstGeom prst="rect">
            <a:avLst/>
          </a:prstGeom>
          <a:noFill/>
          <a:ln w="57150">
            <a:solidFill>
              <a:srgbClr val="C47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Wild</a:t>
            </a:r>
            <a:endParaRPr lang="fr-FR" sz="1600" i="1" dirty="0" smtClean="0">
              <a:solidFill>
                <a:schemeClr val="tx1"/>
              </a:solidFill>
            </a:endParaRPr>
          </a:p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H. </a:t>
            </a:r>
            <a:r>
              <a:rPr lang="fr-FR" sz="1600" i="1" dirty="0" err="1" smtClean="0">
                <a:solidFill>
                  <a:schemeClr val="tx1"/>
                </a:solidFill>
              </a:rPr>
              <a:t>annuus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59832" y="2132856"/>
            <a:ext cx="1368152" cy="576064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Elite</a:t>
            </a:r>
          </a:p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H. </a:t>
            </a:r>
            <a:r>
              <a:rPr lang="fr-FR" sz="1600" i="1" dirty="0" err="1" smtClean="0">
                <a:solidFill>
                  <a:schemeClr val="tx1"/>
                </a:solidFill>
              </a:rPr>
              <a:t>annuus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95936" y="3429000"/>
            <a:ext cx="1296144" cy="576064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Landrace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H. </a:t>
            </a:r>
            <a:r>
              <a:rPr lang="fr-FR" sz="1600" i="1" dirty="0" err="1" smtClean="0">
                <a:solidFill>
                  <a:schemeClr val="tx1"/>
                </a:solidFill>
              </a:rPr>
              <a:t>annuus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220072" y="1268760"/>
            <a:ext cx="31263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GRN </a:t>
            </a:r>
            <a:r>
              <a:rPr lang="fr-FR" b="1" dirty="0" err="1" smtClean="0"/>
              <a:t>topology</a:t>
            </a:r>
            <a:r>
              <a:rPr lang="fr-FR" b="1" dirty="0" smtClean="0"/>
              <a:t> </a:t>
            </a:r>
            <a:r>
              <a:rPr lang="fr-FR" b="1" dirty="0" err="1" smtClean="0"/>
              <a:t>parameters</a:t>
            </a:r>
            <a:r>
              <a:rPr lang="fr-FR" b="1" dirty="0" smtClean="0"/>
              <a:t> ,  F</a:t>
            </a:r>
            <a:r>
              <a:rPr lang="fr-FR" b="1" baseline="-25000" dirty="0" smtClean="0"/>
              <a:t>ST</a:t>
            </a:r>
          </a:p>
          <a:p>
            <a:r>
              <a:rPr lang="fr-FR" sz="1600" dirty="0" smtClean="0"/>
              <a:t>rho = 0.946, p=0.002</a:t>
            </a:r>
            <a:endParaRPr lang="fr-FR" sz="1600" baseline="30000" dirty="0"/>
          </a:p>
        </p:txBody>
      </p:sp>
      <p:grpSp>
        <p:nvGrpSpPr>
          <p:cNvPr id="65" name="Groupe 64"/>
          <p:cNvGrpSpPr/>
          <p:nvPr/>
        </p:nvGrpSpPr>
        <p:grpSpPr>
          <a:xfrm>
            <a:off x="3995936" y="2636912"/>
            <a:ext cx="2389381" cy="648072"/>
            <a:chOff x="3995936" y="2636912"/>
            <a:chExt cx="2389381" cy="648072"/>
          </a:xfrm>
        </p:grpSpPr>
        <p:cxnSp>
          <p:nvCxnSpPr>
            <p:cNvPr id="59" name="Connecteur droit avec flèche 58"/>
            <p:cNvCxnSpPr/>
            <p:nvPr/>
          </p:nvCxnSpPr>
          <p:spPr>
            <a:xfrm>
              <a:off x="3995936" y="2924944"/>
              <a:ext cx="360040" cy="3600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 flipH="1" flipV="1">
              <a:off x="4139952" y="2852936"/>
              <a:ext cx="432048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>
              <a:off x="4572000" y="2636912"/>
              <a:ext cx="1813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ASPL,  F</a:t>
              </a:r>
              <a:r>
                <a:rPr lang="fr-FR" b="1" baseline="-25000" dirty="0" smtClean="0"/>
                <a:t>ST</a:t>
              </a:r>
            </a:p>
            <a:p>
              <a:r>
                <a:rPr lang="fr-FR" dirty="0" smtClean="0"/>
                <a:t>R = 0.74, p=0.003</a:t>
              </a:r>
              <a:endParaRPr lang="fr-FR" baseline="30000" dirty="0"/>
            </a:p>
          </p:txBody>
        </p:sp>
      </p:grpSp>
      <p:pic>
        <p:nvPicPr>
          <p:cNvPr id="66" name="Image 65" descr="Figure5_evolution_reseaux_modifie_20140204.gif"/>
          <p:cNvPicPr>
            <a:picLocks noChangeAspect="1"/>
          </p:cNvPicPr>
          <p:nvPr/>
        </p:nvPicPr>
        <p:blipFill>
          <a:blip r:embed="rId7" cstate="print"/>
          <a:srcRect r="55512"/>
          <a:stretch>
            <a:fillRect/>
          </a:stretch>
        </p:blipFill>
        <p:spPr>
          <a:xfrm>
            <a:off x="6084168" y="2564904"/>
            <a:ext cx="2552998" cy="2875788"/>
          </a:xfrm>
          <a:prstGeom prst="rect">
            <a:avLst/>
          </a:prstGeom>
        </p:spPr>
      </p:pic>
      <p:sp>
        <p:nvSpPr>
          <p:cNvPr id="67" name="ZoneTexte 66"/>
          <p:cNvSpPr txBox="1"/>
          <p:nvPr/>
        </p:nvSpPr>
        <p:spPr>
          <a:xfrm>
            <a:off x="6523091" y="5397829"/>
            <a:ext cx="1425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/>
              <a:t>Average</a:t>
            </a:r>
            <a:r>
              <a:rPr lang="fr-FR" sz="1400" dirty="0" smtClean="0"/>
              <a:t> </a:t>
            </a:r>
            <a:r>
              <a:rPr lang="fr-FR" sz="1400" dirty="0" err="1" smtClean="0"/>
              <a:t>Shortest</a:t>
            </a:r>
            <a:endParaRPr lang="fr-FR" sz="1400" dirty="0" smtClean="0"/>
          </a:p>
          <a:p>
            <a:pPr algn="ctr"/>
            <a:r>
              <a:rPr lang="fr-FR" sz="1400" dirty="0" err="1" smtClean="0"/>
              <a:t>Path</a:t>
            </a:r>
            <a:r>
              <a:rPr lang="fr-FR" sz="1400" dirty="0" smtClean="0"/>
              <a:t> </a:t>
            </a:r>
            <a:r>
              <a:rPr lang="fr-FR" sz="1400" dirty="0" err="1" smtClean="0"/>
              <a:t>Length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58" grpId="0"/>
      <p:bldP spid="58" grpId="1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Who constrains who?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579" b="436"/>
          <a:stretch>
            <a:fillRect/>
          </a:stretch>
        </p:blipFill>
        <p:spPr bwMode="auto">
          <a:xfrm>
            <a:off x="35496" y="1412776"/>
            <a:ext cx="382711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5"/>
          <p:cNvGrpSpPr/>
          <p:nvPr/>
        </p:nvGrpSpPr>
        <p:grpSpPr>
          <a:xfrm>
            <a:off x="7308304" y="-10886"/>
            <a:ext cx="1837483" cy="548680"/>
            <a:chOff x="7308304" y="-10886"/>
            <a:chExt cx="1837483" cy="548680"/>
          </a:xfrm>
        </p:grpSpPr>
        <p:sp>
          <p:nvSpPr>
            <p:cNvPr id="26" name="Rectangle 25"/>
            <p:cNvSpPr/>
            <p:nvPr/>
          </p:nvSpPr>
          <p:spPr>
            <a:xfrm>
              <a:off x="7308304" y="-10886"/>
              <a:ext cx="1835696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Espace réservé du contenu 8" descr="Logotype-INRA-cmjn.jpg"/>
            <p:cNvPicPr>
              <a:picLocks noChangeAspect="1"/>
            </p:cNvPicPr>
            <p:nvPr/>
          </p:nvPicPr>
          <p:blipFill>
            <a:blip r:embed="rId3" cstate="print"/>
            <a:srcRect r="52625" b="61943"/>
            <a:stretch>
              <a:fillRect/>
            </a:stretch>
          </p:blipFill>
          <p:spPr>
            <a:xfrm>
              <a:off x="7312602" y="0"/>
              <a:ext cx="1261675" cy="522000"/>
            </a:xfrm>
            <a:prstGeom prst="rect">
              <a:avLst/>
            </a:prstGeom>
          </p:spPr>
        </p:pic>
        <p:pic>
          <p:nvPicPr>
            <p:cNvPr id="28" name="Picture 6" descr="http://www.normandie-incubation.com/files/fck/images/logos/cellules%20de%20valo/logo_cnrs.JPG"/>
            <p:cNvPicPr>
              <a:picLocks noChangeAspect="1" noChangeArrowheads="1"/>
            </p:cNvPicPr>
            <p:nvPr/>
          </p:nvPicPr>
          <p:blipFill>
            <a:blip r:embed="rId4" cstate="print"/>
            <a:srcRect b="9215"/>
            <a:stretch>
              <a:fillRect/>
            </a:stretch>
          </p:blipFill>
          <p:spPr bwMode="auto">
            <a:xfrm>
              <a:off x="8632621" y="0"/>
              <a:ext cx="513166" cy="522000"/>
            </a:xfrm>
            <a:prstGeom prst="rect">
              <a:avLst/>
            </a:prstGeom>
            <a:noFill/>
          </p:spPr>
        </p:pic>
      </p:grpSp>
      <p:pic>
        <p:nvPicPr>
          <p:cNvPr id="29" name="Image 28" descr="Logo LIPM redu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20" name="Espace réservé du numéro de diapositiv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E596A-EAF7-4C81-9B8A-7F2DF3EC081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3923928" y="3140968"/>
            <a:ext cx="13681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flipH="1">
            <a:off x="3851920" y="3429000"/>
            <a:ext cx="13681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 l="23012"/>
          <a:stretch>
            <a:fillRect/>
          </a:stretch>
        </p:blipFill>
        <p:spPr bwMode="auto">
          <a:xfrm>
            <a:off x="5436096" y="1478068"/>
            <a:ext cx="3707904" cy="375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062339" y="116632"/>
            <a:ext cx="5019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Many</a:t>
            </a:r>
            <a:r>
              <a:rPr lang="fr-FR" sz="2800" dirty="0" smtClean="0"/>
              <a:t> </a:t>
            </a:r>
            <a:r>
              <a:rPr lang="fr-FR" sz="2800" dirty="0" err="1" smtClean="0"/>
              <a:t>thanks</a:t>
            </a:r>
            <a:r>
              <a:rPr lang="fr-FR" sz="2800" dirty="0" smtClean="0"/>
              <a:t> to </a:t>
            </a:r>
            <a:r>
              <a:rPr lang="fr-FR" sz="2800" dirty="0" err="1" smtClean="0"/>
              <a:t>our</a:t>
            </a:r>
            <a:r>
              <a:rPr lang="fr-FR" sz="2800" dirty="0" smtClean="0"/>
              <a:t> </a:t>
            </a:r>
            <a:r>
              <a:rPr lang="fr-FR" sz="2800" dirty="0" err="1" smtClean="0"/>
              <a:t>collaborators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683568" y="2523668"/>
            <a:ext cx="77768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i="1" dirty="0" smtClean="0"/>
          </a:p>
          <a:p>
            <a:pPr marL="0" lvl="1" algn="ctr"/>
            <a:r>
              <a:rPr lang="en-US" sz="1600" i="1" dirty="0" smtClean="0"/>
              <a:t>Publication: 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Marchand</a:t>
            </a:r>
            <a:r>
              <a:rPr lang="en-US" sz="1600" b="1" i="1" dirty="0" smtClean="0"/>
              <a:t> et al. 2014 New </a:t>
            </a:r>
            <a:r>
              <a:rPr lang="en-US" sz="1600" b="1" i="1" dirty="0" err="1" smtClean="0"/>
              <a:t>Phytologist</a:t>
            </a:r>
            <a:r>
              <a:rPr lang="en-US" sz="1600" b="1" i="1" dirty="0" smtClean="0"/>
              <a:t> (</a:t>
            </a:r>
            <a:r>
              <a:rPr lang="en-US" sz="1600" b="1" i="1" dirty="0" err="1" smtClean="0"/>
              <a:t>a</a:t>
            </a:r>
            <a:r>
              <a:rPr lang="en-US" sz="1600" b="1" i="1" dirty="0" err="1" smtClean="0"/>
              <a:t>rXiv</a:t>
            </a:r>
            <a:r>
              <a:rPr lang="en-US" sz="1600" b="1" i="1" dirty="0" smtClean="0"/>
              <a:t>)</a:t>
            </a:r>
            <a:endParaRPr lang="en-US" sz="1600" b="1" i="1" dirty="0" smtClean="0"/>
          </a:p>
          <a:p>
            <a:pPr marL="0" lvl="1" algn="ctr"/>
            <a:endParaRPr lang="en-US" sz="1600" i="1" dirty="0" smtClean="0"/>
          </a:p>
          <a:p>
            <a:pPr marL="0" lvl="1" algn="ctr"/>
            <a:endParaRPr lang="en-US" sz="1600" i="1" dirty="0" smtClean="0"/>
          </a:p>
          <a:p>
            <a:pPr marL="0" lvl="1" algn="ctr"/>
            <a:r>
              <a:rPr lang="en-US" sz="1600" i="1" dirty="0" smtClean="0"/>
              <a:t>Statisticians: </a:t>
            </a:r>
            <a:r>
              <a:rPr lang="en-US" sz="1600" dirty="0" smtClean="0"/>
              <a:t> </a:t>
            </a:r>
            <a:r>
              <a:rPr lang="en-US" sz="1600" i="1" dirty="0" smtClean="0"/>
              <a:t>M. </a:t>
            </a:r>
            <a:r>
              <a:rPr lang="en-US" sz="1600" i="1" dirty="0" err="1" smtClean="0"/>
              <a:t>Vignes</a:t>
            </a:r>
            <a:r>
              <a:rPr lang="en-US" sz="1600" i="1" dirty="0" smtClean="0"/>
              <a:t> (INRA Toulouse) and Pierre </a:t>
            </a:r>
            <a:r>
              <a:rPr lang="en-US" sz="1600" i="1" dirty="0" err="1" smtClean="0"/>
              <a:t>Geurts</a:t>
            </a:r>
            <a:r>
              <a:rPr lang="en-US" sz="1600" i="1" dirty="0" smtClean="0"/>
              <a:t> and V-A </a:t>
            </a:r>
            <a:r>
              <a:rPr lang="fr-FR" sz="1600" i="1" dirty="0" smtClean="0"/>
              <a:t>Huynh-Thu (U. </a:t>
            </a:r>
            <a:r>
              <a:rPr lang="fr-FR" sz="1600" i="1" dirty="0" err="1" smtClean="0"/>
              <a:t>Liege</a:t>
            </a:r>
            <a:r>
              <a:rPr lang="fr-FR" sz="1600" i="1" dirty="0" smtClean="0"/>
              <a:t>)</a:t>
            </a:r>
          </a:p>
          <a:p>
            <a:pPr marL="0" lvl="1" algn="ctr"/>
            <a:endParaRPr lang="fr-FR" sz="1600" i="1" dirty="0" smtClean="0"/>
          </a:p>
          <a:p>
            <a:pPr marL="0" lvl="1" algn="ctr"/>
            <a:r>
              <a:rPr lang="fr-FR" sz="1600" i="1" dirty="0" err="1" smtClean="0"/>
              <a:t>Evolutionary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Biologists</a:t>
            </a:r>
            <a:r>
              <a:rPr lang="fr-FR" sz="1600" i="1" dirty="0" smtClean="0"/>
              <a:t>: N. Kane (UC Boulder and L. </a:t>
            </a:r>
            <a:r>
              <a:rPr lang="fr-FR" sz="1600" i="1" dirty="0" err="1" smtClean="0"/>
              <a:t>Rieseberg</a:t>
            </a:r>
            <a:r>
              <a:rPr lang="fr-FR" sz="1600" i="1" dirty="0" smtClean="0"/>
              <a:t> UBC Vancouver)</a:t>
            </a:r>
            <a:r>
              <a:rPr lang="en-US" sz="1600" i="1" dirty="0" smtClean="0"/>
              <a:t> </a:t>
            </a:r>
            <a:endParaRPr lang="en-US" sz="1600" i="1" dirty="0" smtClean="0"/>
          </a:p>
          <a:p>
            <a:pPr marL="0" lvl="1" algn="ctr"/>
            <a:endParaRPr lang="en-US" sz="1600" i="1" dirty="0" smtClean="0"/>
          </a:p>
          <a:p>
            <a:pPr marL="0" lvl="1" algn="ctr"/>
            <a:r>
              <a:rPr lang="en-US" sz="1600" i="1" dirty="0" smtClean="0"/>
              <a:t>Genetics: P. </a:t>
            </a:r>
            <a:r>
              <a:rPr lang="en-US" sz="1600" i="1" dirty="0" err="1" smtClean="0"/>
              <a:t>Vincourt</a:t>
            </a:r>
            <a:r>
              <a:rPr lang="en-US" sz="1600" i="1" dirty="0" smtClean="0"/>
              <a:t>, S. </a:t>
            </a:r>
            <a:r>
              <a:rPr lang="en-US" sz="1600" i="1" dirty="0" err="1" smtClean="0"/>
              <a:t>Muños</a:t>
            </a:r>
            <a:r>
              <a:rPr lang="en-US" sz="1600" i="1" dirty="0" smtClean="0"/>
              <a:t>, B. </a:t>
            </a:r>
            <a:r>
              <a:rPr lang="en-US" sz="1600" i="1" dirty="0" err="1" smtClean="0"/>
              <a:t>Mangin</a:t>
            </a:r>
            <a:endParaRPr lang="en-US" sz="1600" i="1" dirty="0" smtClean="0"/>
          </a:p>
          <a:p>
            <a:pPr marL="0" lvl="1" algn="ctr"/>
            <a:endParaRPr lang="en-US" sz="1600" i="1" dirty="0" smtClean="0"/>
          </a:p>
          <a:p>
            <a:pPr marL="0" lvl="1" algn="ctr"/>
            <a:r>
              <a:rPr lang="en-US" sz="1600" i="1" dirty="0" smtClean="0"/>
              <a:t>Bioinformatics: J. </a:t>
            </a:r>
            <a:r>
              <a:rPr lang="en-US" sz="1600" i="1" dirty="0" err="1" smtClean="0"/>
              <a:t>Gouzy</a:t>
            </a:r>
            <a:r>
              <a:rPr lang="en-US" sz="1600" i="1" dirty="0" smtClean="0"/>
              <a:t>, S. </a:t>
            </a:r>
            <a:r>
              <a:rPr lang="en-US" sz="1600" i="1" dirty="0" err="1" smtClean="0"/>
              <a:t>Carrère</a:t>
            </a:r>
            <a:endParaRPr lang="en-US" sz="1600" i="1" dirty="0" smtClean="0"/>
          </a:p>
          <a:p>
            <a:pPr algn="ctr"/>
            <a:endParaRPr lang="en-US" sz="1600" i="1" dirty="0" smtClean="0"/>
          </a:p>
          <a:p>
            <a:pPr algn="ctr"/>
            <a:r>
              <a:rPr lang="en-US" sz="1600" i="1" dirty="0" smtClean="0"/>
              <a:t>Sunflower biotech and breeders: </a:t>
            </a:r>
            <a:r>
              <a:rPr lang="en-US" sz="1600" i="1" dirty="0" err="1" smtClean="0"/>
              <a:t>Biogemma</a:t>
            </a:r>
            <a:r>
              <a:rPr lang="en-US" sz="1600" i="1" dirty="0" smtClean="0"/>
              <a:t>, RAGT 2N, </a:t>
            </a:r>
            <a:r>
              <a:rPr lang="en-US" sz="1600" i="1" dirty="0" err="1" smtClean="0"/>
              <a:t>Soltis</a:t>
            </a:r>
            <a:r>
              <a:rPr lang="en-US" sz="1600" i="1" dirty="0" smtClean="0"/>
              <a:t>, </a:t>
            </a:r>
            <a:r>
              <a:rPr lang="en-US" sz="1600" b="1" i="1" dirty="0" err="1" smtClean="0"/>
              <a:t>Syngenta</a:t>
            </a:r>
            <a:r>
              <a:rPr lang="en-US" sz="1600" b="1" i="1" dirty="0" smtClean="0"/>
              <a:t> 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7308304" y="-10886"/>
            <a:ext cx="1837483" cy="548680"/>
            <a:chOff x="7308304" y="-10886"/>
            <a:chExt cx="1837483" cy="548680"/>
          </a:xfrm>
        </p:grpSpPr>
        <p:sp>
          <p:nvSpPr>
            <p:cNvPr id="12" name="Rectangle 11"/>
            <p:cNvSpPr/>
            <p:nvPr/>
          </p:nvSpPr>
          <p:spPr>
            <a:xfrm>
              <a:off x="7308304" y="-10886"/>
              <a:ext cx="1835696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Espace réservé du contenu 8" descr="Logotype-INRA-cmjn.jpg"/>
            <p:cNvPicPr>
              <a:picLocks noChangeAspect="1"/>
            </p:cNvPicPr>
            <p:nvPr/>
          </p:nvPicPr>
          <p:blipFill>
            <a:blip r:embed="rId3" cstate="print"/>
            <a:srcRect r="52625" b="61943"/>
            <a:stretch>
              <a:fillRect/>
            </a:stretch>
          </p:blipFill>
          <p:spPr>
            <a:xfrm>
              <a:off x="7312602" y="0"/>
              <a:ext cx="1261675" cy="522000"/>
            </a:xfrm>
            <a:prstGeom prst="rect">
              <a:avLst/>
            </a:prstGeom>
          </p:spPr>
        </p:pic>
        <p:pic>
          <p:nvPicPr>
            <p:cNvPr id="14" name="Picture 6" descr="http://www.normandie-incubation.com/files/fck/images/logos/cellules%20de%20valo/logo_cnrs.JPG"/>
            <p:cNvPicPr>
              <a:picLocks noChangeAspect="1" noChangeArrowheads="1"/>
            </p:cNvPicPr>
            <p:nvPr/>
          </p:nvPicPr>
          <p:blipFill>
            <a:blip r:embed="rId4" cstate="print"/>
            <a:srcRect b="9215"/>
            <a:stretch>
              <a:fillRect/>
            </a:stretch>
          </p:blipFill>
          <p:spPr bwMode="auto">
            <a:xfrm>
              <a:off x="8632621" y="0"/>
              <a:ext cx="513166" cy="522000"/>
            </a:xfrm>
            <a:prstGeom prst="rect">
              <a:avLst/>
            </a:prstGeom>
            <a:noFill/>
          </p:spPr>
        </p:pic>
      </p:grpSp>
      <p:pic>
        <p:nvPicPr>
          <p:cNvPr id="15" name="Image 14" descr="Logo LIPM redu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grpSp>
        <p:nvGrpSpPr>
          <p:cNvPr id="4" name="Groupe 17"/>
          <p:cNvGrpSpPr/>
          <p:nvPr/>
        </p:nvGrpSpPr>
        <p:grpSpPr>
          <a:xfrm>
            <a:off x="4007294" y="852971"/>
            <a:ext cx="1129413" cy="1567917"/>
            <a:chOff x="1665931" y="2672916"/>
            <a:chExt cx="1129413" cy="1567917"/>
          </a:xfrm>
        </p:grpSpPr>
        <p:pic>
          <p:nvPicPr>
            <p:cNvPr id="19" name="Picture 12" descr="Gwenaelle MARCHAN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7128" y="2672916"/>
              <a:ext cx="1107019" cy="12032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1665931" y="3933056"/>
              <a:ext cx="1129413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</a:rPr>
                <a:t>G. </a:t>
              </a:r>
              <a:r>
                <a:rPr lang="en-US" sz="1400" dirty="0" err="1" smtClean="0">
                  <a:latin typeface="+mj-lt"/>
                </a:rPr>
                <a:t>Marchand</a:t>
              </a:r>
              <a:endParaRPr lang="en-US" sz="1400" dirty="0" smtClean="0">
                <a:latin typeface="+mj-lt"/>
              </a:endParaRPr>
            </a:p>
          </p:txBody>
        </p:sp>
      </p:grpSp>
      <p:pic>
        <p:nvPicPr>
          <p:cNvPr id="16" name="Picture 14" descr="http://www.procroptando.com/image/data/syngen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8302" y="6070597"/>
            <a:ext cx="1266106" cy="441383"/>
          </a:xfrm>
          <a:prstGeom prst="rect">
            <a:avLst/>
          </a:prstGeom>
          <a:noFill/>
        </p:spPr>
      </p:pic>
      <p:pic>
        <p:nvPicPr>
          <p:cNvPr id="17" name="Picture 15" descr="C:\Users\nlanglad\Documents\Nicolas\WORK\Communication\Iconographie\EUROP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3152" y="6021288"/>
            <a:ext cx="810715" cy="540000"/>
          </a:xfrm>
          <a:prstGeom prst="rect">
            <a:avLst/>
          </a:prstGeom>
          <a:noFill/>
        </p:spPr>
      </p:pic>
      <p:pic>
        <p:nvPicPr>
          <p:cNvPr id="18" name="Picture 16" descr="C:\Users\nlanglad\Documents\Nicolas\WORK\Communication\Iconographie\LOGO_BLEU_ETAT copie.jpg"/>
          <p:cNvPicPr>
            <a:picLocks noChangeAspect="1" noChangeArrowheads="1"/>
          </p:cNvPicPr>
          <p:nvPr/>
        </p:nvPicPr>
        <p:blipFill>
          <a:blip r:embed="rId9" cstate="print"/>
          <a:srcRect l="11043" t="16003" r="9829" b="13583"/>
          <a:stretch>
            <a:fillRect/>
          </a:stretch>
        </p:blipFill>
        <p:spPr bwMode="auto">
          <a:xfrm>
            <a:off x="1145654" y="6021288"/>
            <a:ext cx="920281" cy="540000"/>
          </a:xfrm>
          <a:prstGeom prst="rect">
            <a:avLst/>
          </a:prstGeom>
          <a:noFill/>
        </p:spPr>
      </p:pic>
      <p:pic>
        <p:nvPicPr>
          <p:cNvPr id="21" name="Picture 18" descr="C:\Users\nlanglad\Documents\Nicolas\WORK\Communication\Iconographie\logo_carre_quadr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1084" y="6021288"/>
            <a:ext cx="540000" cy="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itule_Reseau.png"/>
          <p:cNvPicPr>
            <a:picLocks noChangeAspect="1"/>
          </p:cNvPicPr>
          <p:nvPr/>
        </p:nvPicPr>
        <p:blipFill>
          <a:blip r:embed="rId2" cstate="print"/>
          <a:srcRect l="29641" t="29000" r="28624" b="27950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5616" y="116632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Bridging Physiological and Evolutionary</a:t>
            </a:r>
          </a:p>
          <a:p>
            <a:pPr algn="ctr"/>
            <a:r>
              <a:rPr lang="en-I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Time Scales in a Gene Regulatory Network</a:t>
            </a:r>
          </a:p>
          <a:p>
            <a:pPr algn="ctr"/>
            <a:endParaRPr lang="en-IE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en-I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Case study of the </a:t>
            </a:r>
          </a:p>
          <a:p>
            <a:pPr algn="ctr"/>
            <a:r>
              <a:rPr lang="en-I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Drought Gene Regulatory Network</a:t>
            </a:r>
          </a:p>
          <a:p>
            <a:pPr algn="ctr"/>
            <a:r>
              <a:rPr lang="en-I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 Sunflower</a:t>
            </a:r>
            <a:endParaRPr lang="fr-FR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566124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Nicolas Langlade</a:t>
            </a:r>
          </a:p>
          <a:p>
            <a:pPr algn="ctr"/>
            <a:r>
              <a:rPr lang="fr-FR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INRA Toulouse</a:t>
            </a:r>
            <a:endParaRPr lang="fr-FR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Gene Regulatory Network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endParaRPr lang="en-US" sz="2800" b="1" dirty="0" smtClean="0">
              <a:solidFill>
                <a:schemeClr val="tx2"/>
              </a:solidFill>
            </a:endParaRPr>
          </a:p>
        </p:txBody>
      </p:sp>
      <p:pic>
        <p:nvPicPr>
          <p:cNvPr id="9" name="Espace réservé du contenu 8" descr="Logotype-INRA-cmj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</p:spPr>
      </p:pic>
      <p:pic>
        <p:nvPicPr>
          <p:cNvPr id="10246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3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8" name="Image 7" descr="Logo LIPM redu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42" name="Espace réservé du numéro de diapositiv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E596A-EAF7-4C81-9B8A-7F2DF3EC081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3</a:t>
            </a:fld>
            <a:endParaRPr lang="fr-FR"/>
          </a:p>
        </p:txBody>
      </p:sp>
      <p:grpSp>
        <p:nvGrpSpPr>
          <p:cNvPr id="47" name="Groupe 46"/>
          <p:cNvGrpSpPr/>
          <p:nvPr/>
        </p:nvGrpSpPr>
        <p:grpSpPr>
          <a:xfrm>
            <a:off x="-36512" y="692696"/>
            <a:ext cx="4464495" cy="5688632"/>
            <a:chOff x="1991903" y="2276871"/>
            <a:chExt cx="3437386" cy="4295926"/>
          </a:xfrm>
        </p:grpSpPr>
        <p:pic>
          <p:nvPicPr>
            <p:cNvPr id="34" name="Picture 4" descr="http://www.botanicalgarden.ubc.ca/potd/helianthus_anomalus2.jpg"/>
            <p:cNvPicPr>
              <a:picLocks noChangeArrowheads="1"/>
            </p:cNvPicPr>
            <p:nvPr/>
          </p:nvPicPr>
          <p:blipFill>
            <a:blip r:embed="rId5" cstate="print">
              <a:lum bright="45000" contrast="-45000"/>
            </a:blip>
            <a:srcRect l="5783" r="65111" b="4598"/>
            <a:stretch>
              <a:fillRect/>
            </a:stretch>
          </p:blipFill>
          <p:spPr bwMode="auto">
            <a:xfrm>
              <a:off x="3766038" y="2565464"/>
              <a:ext cx="1663251" cy="3600000"/>
            </a:xfrm>
            <a:prstGeom prst="rect">
              <a:avLst/>
            </a:prstGeom>
            <a:noFill/>
          </p:spPr>
        </p:pic>
        <p:pic>
          <p:nvPicPr>
            <p:cNvPr id="35" name="Picture 2" descr="P:\Priv\COMMUN\Photos-2\20121015\Samatan et Fleurance été 2012\DSCN2064.JPG"/>
            <p:cNvPicPr>
              <a:picLocks noChangeAspect="1" noChangeArrowheads="1"/>
            </p:cNvPicPr>
            <p:nvPr/>
          </p:nvPicPr>
          <p:blipFill>
            <a:blip r:embed="rId6" cstate="print">
              <a:lum bright="45000" contrast="-45000"/>
            </a:blip>
            <a:srcRect r="40748"/>
            <a:stretch>
              <a:fillRect/>
            </a:stretch>
          </p:blipFill>
          <p:spPr bwMode="auto">
            <a:xfrm>
              <a:off x="2179852" y="2569988"/>
              <a:ext cx="1599490" cy="3600000"/>
            </a:xfrm>
            <a:prstGeom prst="rect">
              <a:avLst/>
            </a:prstGeom>
            <a:noFill/>
          </p:spPr>
        </p:pic>
        <p:pic>
          <p:nvPicPr>
            <p:cNvPr id="44" name="Image 43" descr="Figure5_evolution_reseaux_modifie_20140204.gif"/>
            <p:cNvPicPr>
              <a:picLocks noChangeAspect="1"/>
            </p:cNvPicPr>
            <p:nvPr/>
          </p:nvPicPr>
          <p:blipFill>
            <a:blip r:embed="rId7" cstate="print"/>
            <a:srcRect l="5113" r="57087"/>
            <a:stretch>
              <a:fillRect/>
            </a:stretch>
          </p:blipFill>
          <p:spPr>
            <a:xfrm rot="10800000">
              <a:off x="1991903" y="2276871"/>
              <a:ext cx="3240356" cy="4295926"/>
            </a:xfrm>
            <a:prstGeom prst="rect">
              <a:avLst/>
            </a:prstGeom>
          </p:spPr>
        </p:pic>
      </p:grpSp>
      <p:sp>
        <p:nvSpPr>
          <p:cNvPr id="48" name="ZoneTexte 47"/>
          <p:cNvSpPr txBox="1"/>
          <p:nvPr/>
        </p:nvSpPr>
        <p:spPr>
          <a:xfrm>
            <a:off x="4517746" y="1196752"/>
            <a:ext cx="4581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molecular</a:t>
            </a:r>
            <a:r>
              <a:rPr lang="fr-FR" dirty="0" smtClean="0"/>
              <a:t> and </a:t>
            </a:r>
            <a:r>
              <a:rPr lang="fr-FR" dirty="0" err="1" smtClean="0"/>
              <a:t>physiological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endParaRPr lang="fr-FR" dirty="0" smtClean="0"/>
          </a:p>
          <a:p>
            <a:pPr algn="ctr"/>
            <a:r>
              <a:rPr lang="fr-FR" dirty="0" smtClean="0"/>
              <a:t>are the </a:t>
            </a:r>
            <a:r>
              <a:rPr lang="fr-FR" b="1" dirty="0" err="1" smtClean="0"/>
              <a:t>product</a:t>
            </a:r>
            <a:r>
              <a:rPr lang="fr-FR" b="1" dirty="0" smtClean="0"/>
              <a:t> of </a:t>
            </a:r>
            <a:r>
              <a:rPr lang="fr-FR" b="1" dirty="0" err="1" smtClean="0"/>
              <a:t>many</a:t>
            </a:r>
            <a:r>
              <a:rPr lang="fr-FR" b="1" dirty="0" smtClean="0"/>
              <a:t> </a:t>
            </a:r>
            <a:r>
              <a:rPr lang="fr-FR" b="1" dirty="0" err="1" smtClean="0"/>
              <a:t>genes</a:t>
            </a:r>
            <a:r>
              <a:rPr lang="fr-FR" b="1" dirty="0" smtClean="0"/>
              <a:t> </a:t>
            </a:r>
            <a:r>
              <a:rPr lang="fr-FR" dirty="0" err="1" smtClean="0"/>
              <a:t>that</a:t>
            </a:r>
            <a:endParaRPr lang="fr-FR" dirty="0" smtClean="0"/>
          </a:p>
          <a:p>
            <a:pPr algn="ctr"/>
            <a:r>
              <a:rPr lang="fr-FR" dirty="0" smtClean="0"/>
              <a:t>are </a:t>
            </a:r>
            <a:r>
              <a:rPr lang="fr-FR" b="1" dirty="0" err="1" smtClean="0"/>
              <a:t>coordinated</a:t>
            </a:r>
            <a:r>
              <a:rPr lang="fr-FR" b="1" dirty="0" smtClean="0"/>
              <a:t> </a:t>
            </a:r>
            <a:r>
              <a:rPr lang="fr-FR" b="1" dirty="0" err="1" smtClean="0"/>
              <a:t>spacially</a:t>
            </a:r>
            <a:r>
              <a:rPr lang="fr-FR" b="1" dirty="0" smtClean="0"/>
              <a:t> and </a:t>
            </a:r>
            <a:r>
              <a:rPr lang="fr-FR" b="1" dirty="0" err="1" smtClean="0"/>
              <a:t>temporally</a:t>
            </a:r>
            <a:r>
              <a:rPr lang="fr-FR" b="1" dirty="0" smtClean="0"/>
              <a:t> </a:t>
            </a:r>
          </a:p>
          <a:p>
            <a:pPr algn="ctr"/>
            <a:r>
              <a:rPr lang="fr-FR" b="1" dirty="0" smtClean="0"/>
              <a:t>= GRN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738376" y="2588711"/>
            <a:ext cx="415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Are </a:t>
            </a:r>
            <a:r>
              <a:rPr lang="fr-FR" b="1" dirty="0" err="1" smtClean="0"/>
              <a:t>molecular</a:t>
            </a:r>
            <a:r>
              <a:rPr lang="fr-FR" b="1" dirty="0" smtClean="0"/>
              <a:t> and </a:t>
            </a:r>
            <a:r>
              <a:rPr lang="fr-FR" b="1" dirty="0" err="1" smtClean="0"/>
              <a:t>physiological</a:t>
            </a:r>
            <a:r>
              <a:rPr lang="fr-FR" b="1" dirty="0" smtClean="0"/>
              <a:t> </a:t>
            </a:r>
            <a:r>
              <a:rPr lang="fr-FR" b="1" dirty="0" err="1" smtClean="0"/>
              <a:t>functions</a:t>
            </a:r>
            <a:endParaRPr lang="fr-FR" b="1" dirty="0" smtClean="0"/>
          </a:p>
          <a:p>
            <a:pPr algn="ctr"/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in the GRN?</a:t>
            </a:r>
            <a:endParaRPr lang="fr-FR" b="1" dirty="0" smtClean="0"/>
          </a:p>
        </p:txBody>
      </p:sp>
      <p:sp>
        <p:nvSpPr>
          <p:cNvPr id="50" name="ZoneTexte 49"/>
          <p:cNvSpPr txBox="1"/>
          <p:nvPr/>
        </p:nvSpPr>
        <p:spPr>
          <a:xfrm>
            <a:off x="4427984" y="3574757"/>
            <a:ext cx="48159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Is </a:t>
            </a:r>
            <a:r>
              <a:rPr lang="fr-FR" dirty="0" err="1" smtClean="0"/>
              <a:t>genetic</a:t>
            </a:r>
            <a:r>
              <a:rPr lang="fr-FR" dirty="0" smtClean="0"/>
              <a:t> diversification </a:t>
            </a:r>
            <a:r>
              <a:rPr lang="fr-FR" dirty="0" err="1" smtClean="0"/>
              <a:t>constrained</a:t>
            </a:r>
            <a:r>
              <a:rPr lang="fr-FR" dirty="0" smtClean="0"/>
              <a:t> by the GRN?</a:t>
            </a:r>
          </a:p>
          <a:p>
            <a:pPr algn="ctr"/>
            <a:r>
              <a:rPr lang="fr-FR" b="1" dirty="0" err="1" smtClean="0"/>
              <a:t>Speciation</a:t>
            </a:r>
            <a:r>
              <a:rPr lang="fr-FR" b="1" dirty="0" smtClean="0"/>
              <a:t>?</a:t>
            </a:r>
          </a:p>
          <a:p>
            <a:pPr algn="ctr"/>
            <a:r>
              <a:rPr lang="fr-FR" b="1" dirty="0" smtClean="0"/>
              <a:t>Domestication?</a:t>
            </a:r>
          </a:p>
          <a:p>
            <a:pPr algn="ctr"/>
            <a:r>
              <a:rPr lang="fr-FR" b="1" dirty="0" err="1" smtClean="0"/>
              <a:t>Breeding</a:t>
            </a:r>
            <a:r>
              <a:rPr lang="fr-FR" b="1" dirty="0" smtClean="0"/>
              <a:t>?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088943" y="5158933"/>
            <a:ext cx="3494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C00000"/>
                </a:solidFill>
              </a:rPr>
              <a:t>Drought</a:t>
            </a:r>
            <a:r>
              <a:rPr lang="fr-FR" b="1" dirty="0" smtClean="0">
                <a:solidFill>
                  <a:srgbClr val="C00000"/>
                </a:solidFill>
              </a:rPr>
              <a:t> Gene </a:t>
            </a:r>
            <a:r>
              <a:rPr lang="fr-FR" b="1" dirty="0" err="1" smtClean="0">
                <a:solidFill>
                  <a:srgbClr val="C00000"/>
                </a:solidFill>
              </a:rPr>
              <a:t>Regulatory</a:t>
            </a:r>
            <a:r>
              <a:rPr lang="fr-FR" b="1" dirty="0" smtClean="0">
                <a:solidFill>
                  <a:srgbClr val="C00000"/>
                </a:solidFill>
              </a:rPr>
              <a:t> Network</a:t>
            </a: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in </a:t>
            </a:r>
            <a:r>
              <a:rPr lang="fr-FR" b="1" dirty="0" err="1" smtClean="0">
                <a:solidFill>
                  <a:srgbClr val="C00000"/>
                </a:solidFill>
              </a:rPr>
              <a:t>Sunflower</a:t>
            </a:r>
            <a:endParaRPr lang="fr-FR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 descr="Venn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465358" cy="33085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Drought Gene Regulatory Network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Gene selection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pic>
        <p:nvPicPr>
          <p:cNvPr id="9" name="Espace réservé du contenu 8" descr="Logotype-INRA-cmj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</p:spPr>
      </p:pic>
      <p:pic>
        <p:nvPicPr>
          <p:cNvPr id="10246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4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8" name="Image 7" descr="Logo LIPM redu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grpSp>
        <p:nvGrpSpPr>
          <p:cNvPr id="4" name="Groupe 46"/>
          <p:cNvGrpSpPr/>
          <p:nvPr/>
        </p:nvGrpSpPr>
        <p:grpSpPr>
          <a:xfrm>
            <a:off x="1115616" y="2636911"/>
            <a:ext cx="2292435" cy="1152126"/>
            <a:chOff x="1668199" y="4671465"/>
            <a:chExt cx="3018200" cy="1332133"/>
          </a:xfrm>
        </p:grpSpPr>
        <p:sp>
          <p:nvSpPr>
            <p:cNvPr id="11" name="ZoneTexte 10"/>
            <p:cNvSpPr txBox="1"/>
            <p:nvPr/>
          </p:nvSpPr>
          <p:spPr>
            <a:xfrm>
              <a:off x="2805860" y="5314700"/>
              <a:ext cx="648072" cy="3558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23</a:t>
              </a:r>
              <a:endParaRPr 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843807" y="4754722"/>
              <a:ext cx="648072" cy="3558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51</a:t>
              </a:r>
              <a:endParaRPr 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279886" y="5647734"/>
              <a:ext cx="648072" cy="3558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16</a:t>
              </a:r>
              <a:endParaRPr 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142224" y="5504052"/>
              <a:ext cx="648072" cy="3558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57</a:t>
              </a:r>
              <a:endParaRPr 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668199" y="4671465"/>
              <a:ext cx="648072" cy="355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316</a:t>
              </a:r>
              <a:endParaRPr lang="en-US" sz="14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038327" y="4754726"/>
              <a:ext cx="648072" cy="355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247</a:t>
              </a:r>
              <a:endParaRPr lang="en-US" sz="1400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35496" y="4653136"/>
            <a:ext cx="1584176" cy="73866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Growth chamber</a:t>
            </a:r>
          </a:p>
          <a:p>
            <a:pPr algn="r"/>
            <a:r>
              <a:rPr lang="en-US" sz="1400" b="1" dirty="0" smtClean="0"/>
              <a:t>ABA 10µM</a:t>
            </a:r>
          </a:p>
          <a:p>
            <a:pPr algn="r"/>
            <a:r>
              <a:rPr lang="en-US" sz="1400" b="1" dirty="0" smtClean="0"/>
              <a:t>Plantlet</a:t>
            </a:r>
            <a:endParaRPr lang="en-US" sz="1400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1691680" y="4221088"/>
            <a:ext cx="492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367</a:t>
            </a:r>
            <a:endParaRPr lang="en-US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691680" y="5069215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 key genes in hormonal</a:t>
            </a:r>
          </a:p>
          <a:p>
            <a:r>
              <a:rPr lang="en-US" sz="1400" dirty="0" smtClean="0"/>
              <a:t>signaling pathways</a:t>
            </a:r>
            <a:endParaRPr lang="en-US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3707904" y="5146159"/>
            <a:ext cx="258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= 182 genes selected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843808" y="1556792"/>
            <a:ext cx="1728192" cy="73866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Field</a:t>
            </a:r>
            <a:endParaRPr lang="en-US" sz="1400" dirty="0" smtClean="0"/>
          </a:p>
          <a:p>
            <a:r>
              <a:rPr lang="en-US" sz="1400" b="1" dirty="0" smtClean="0"/>
              <a:t>FTSW 0.2 </a:t>
            </a:r>
            <a:r>
              <a:rPr lang="en-US" sz="1400" b="1" dirty="0" err="1" smtClean="0"/>
              <a:t>vs</a:t>
            </a:r>
            <a:r>
              <a:rPr lang="en-US" sz="1400" b="1" dirty="0" smtClean="0"/>
              <a:t> 0.6</a:t>
            </a:r>
          </a:p>
          <a:p>
            <a:r>
              <a:rPr lang="en-US" sz="1400" b="1" dirty="0" smtClean="0"/>
              <a:t>Post-flowering</a:t>
            </a:r>
            <a:endParaRPr lang="en-US" sz="1400" dirty="0" smtClean="0"/>
          </a:p>
        </p:txBody>
      </p:sp>
      <p:sp>
        <p:nvSpPr>
          <p:cNvPr id="42" name="Espace réservé du numéro de diapositiv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E596A-EAF7-4C81-9B8A-7F2DF3EC081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5496" y="1538208"/>
            <a:ext cx="1692696" cy="73866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Glasshouse</a:t>
            </a:r>
            <a:r>
              <a:rPr lang="en-US" sz="1400" dirty="0" smtClean="0"/>
              <a:t> </a:t>
            </a:r>
          </a:p>
          <a:p>
            <a:pPr algn="r"/>
            <a:r>
              <a:rPr lang="en-US" sz="1400" b="1" dirty="0" smtClean="0"/>
              <a:t>FTSW 0.1 </a:t>
            </a:r>
            <a:r>
              <a:rPr lang="en-US" sz="1400" b="1" dirty="0" err="1" smtClean="0"/>
              <a:t>vs</a:t>
            </a:r>
            <a:r>
              <a:rPr lang="en-US" sz="1400" b="1" dirty="0" smtClean="0"/>
              <a:t> 1</a:t>
            </a:r>
          </a:p>
          <a:p>
            <a:pPr algn="r"/>
            <a:r>
              <a:rPr lang="en-US" sz="1400" b="1" dirty="0" smtClean="0"/>
              <a:t>Pre-flowering</a:t>
            </a:r>
            <a:r>
              <a:rPr lang="en-US" sz="1400" dirty="0" smtClean="0"/>
              <a:t> 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4644008" y="3068960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Rengel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et al., 2012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PLoS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ONE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1" name="Connecteur droit 30"/>
          <p:cNvCxnSpPr>
            <a:stCxn id="28" idx="1"/>
            <a:endCxn id="27" idx="2"/>
          </p:cNvCxnSpPr>
          <p:nvPr/>
        </p:nvCxnSpPr>
        <p:spPr>
          <a:xfrm flipH="1" flipV="1">
            <a:off x="3707904" y="2295456"/>
            <a:ext cx="936104" cy="942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28" idx="1"/>
            <a:endCxn id="26" idx="3"/>
          </p:cNvCxnSpPr>
          <p:nvPr/>
        </p:nvCxnSpPr>
        <p:spPr>
          <a:xfrm flipH="1" flipV="1">
            <a:off x="1728192" y="1907540"/>
            <a:ext cx="2915816" cy="1330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38"/>
          <p:cNvGrpSpPr/>
          <p:nvPr/>
        </p:nvGrpSpPr>
        <p:grpSpPr>
          <a:xfrm>
            <a:off x="4644008" y="1964405"/>
            <a:ext cx="4337594" cy="2987216"/>
            <a:chOff x="4716016" y="2396453"/>
            <a:chExt cx="4337594" cy="2987216"/>
          </a:xfrm>
        </p:grpSpPr>
        <p:pic>
          <p:nvPicPr>
            <p:cNvPr id="1026" name="Picture 2" descr="P:\Priv\COMMUN\PROJETS\ABIOTIC\SYSTEMSUN\SYSTEMSUN_network_inferences\courbes cinétiques\CG006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2396453"/>
              <a:ext cx="4337594" cy="2904755"/>
            </a:xfrm>
            <a:prstGeom prst="rect">
              <a:avLst/>
            </a:prstGeom>
            <a:noFill/>
          </p:spPr>
        </p:pic>
        <p:sp>
          <p:nvSpPr>
            <p:cNvPr id="36" name="ZoneTexte 35"/>
            <p:cNvSpPr txBox="1"/>
            <p:nvPr/>
          </p:nvSpPr>
          <p:spPr>
            <a:xfrm>
              <a:off x="6516216" y="5075892"/>
              <a:ext cx="7906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Time (h)</a:t>
              </a:r>
              <a:endParaRPr lang="fr-FR" sz="1400" dirty="0"/>
            </a:p>
          </p:txBody>
        </p:sp>
        <p:sp>
          <p:nvSpPr>
            <p:cNvPr id="37" name="ZoneTexte 36"/>
            <p:cNvSpPr txBox="1"/>
            <p:nvPr/>
          </p:nvSpPr>
          <p:spPr>
            <a:xfrm rot="16200000">
              <a:off x="4767689" y="3618989"/>
              <a:ext cx="54373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Δ</a:t>
              </a:r>
              <a:r>
                <a:rPr lang="el-GR" sz="1400" dirty="0" smtClean="0"/>
                <a:t>Δ</a:t>
              </a:r>
              <a:r>
                <a:rPr lang="fr-FR" sz="1400" dirty="0" smtClean="0"/>
                <a:t>Ct</a:t>
              </a:r>
              <a:endParaRPr lang="fr-FR" sz="1400" dirty="0"/>
            </a:p>
          </p:txBody>
        </p:sp>
      </p:grpSp>
      <p:pic>
        <p:nvPicPr>
          <p:cNvPr id="38" name="Image 37" descr="Venn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72816"/>
            <a:ext cx="3465358" cy="33085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Drought Gene Regulatory Network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Gene selection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pic>
        <p:nvPicPr>
          <p:cNvPr id="9" name="Espace réservé du contenu 8" descr="Logotype-INRA-cmj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</p:spPr>
      </p:pic>
      <p:pic>
        <p:nvPicPr>
          <p:cNvPr id="10246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5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8" name="Image 7" descr="Logo LIPM redui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grpSp>
        <p:nvGrpSpPr>
          <p:cNvPr id="4" name="Groupe 46"/>
          <p:cNvGrpSpPr/>
          <p:nvPr/>
        </p:nvGrpSpPr>
        <p:grpSpPr>
          <a:xfrm>
            <a:off x="1115616" y="2636911"/>
            <a:ext cx="2292435" cy="1152126"/>
            <a:chOff x="1668199" y="4671465"/>
            <a:chExt cx="3018200" cy="1332133"/>
          </a:xfrm>
        </p:grpSpPr>
        <p:sp>
          <p:nvSpPr>
            <p:cNvPr id="11" name="ZoneTexte 10"/>
            <p:cNvSpPr txBox="1"/>
            <p:nvPr/>
          </p:nvSpPr>
          <p:spPr>
            <a:xfrm>
              <a:off x="2805860" y="5314700"/>
              <a:ext cx="648072" cy="3558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23</a:t>
              </a:r>
              <a:endParaRPr 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843807" y="4754722"/>
              <a:ext cx="648072" cy="3558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51</a:t>
              </a:r>
              <a:endParaRPr 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279886" y="5647734"/>
              <a:ext cx="648072" cy="3558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16</a:t>
              </a:r>
              <a:endParaRPr 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142224" y="5504052"/>
              <a:ext cx="648072" cy="3558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57</a:t>
              </a:r>
              <a:endParaRPr 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668199" y="4671465"/>
              <a:ext cx="648072" cy="355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316</a:t>
              </a:r>
              <a:endParaRPr lang="en-US" sz="14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038327" y="4754726"/>
              <a:ext cx="648072" cy="355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247</a:t>
              </a:r>
              <a:endParaRPr lang="en-US" sz="1400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35496" y="4653136"/>
            <a:ext cx="1584176" cy="73866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Growth chamber</a:t>
            </a:r>
          </a:p>
          <a:p>
            <a:pPr algn="r"/>
            <a:r>
              <a:rPr lang="en-US" sz="1400" b="1" dirty="0" smtClean="0"/>
              <a:t>ABA 10µM</a:t>
            </a:r>
          </a:p>
          <a:p>
            <a:pPr algn="r"/>
            <a:r>
              <a:rPr lang="en-US" sz="1400" b="1" dirty="0" smtClean="0"/>
              <a:t>Plantlet</a:t>
            </a:r>
            <a:endParaRPr lang="en-US" sz="1400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1691680" y="4221088"/>
            <a:ext cx="492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367</a:t>
            </a:r>
            <a:endParaRPr lang="en-US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691680" y="5069215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 key genes in hormonal</a:t>
            </a:r>
          </a:p>
          <a:p>
            <a:r>
              <a:rPr lang="en-US" sz="1400" dirty="0" smtClean="0"/>
              <a:t>signaling pathways</a:t>
            </a:r>
            <a:endParaRPr lang="en-US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3707904" y="5146159"/>
            <a:ext cx="258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= 182 genes selected     x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843808" y="1556792"/>
            <a:ext cx="1728192" cy="73866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Field</a:t>
            </a:r>
            <a:endParaRPr lang="en-US" sz="1400" dirty="0" smtClean="0"/>
          </a:p>
          <a:p>
            <a:r>
              <a:rPr lang="en-US" sz="1400" b="1" dirty="0" smtClean="0"/>
              <a:t>FTSW 0.2 </a:t>
            </a:r>
            <a:r>
              <a:rPr lang="en-US" sz="1400" b="1" dirty="0" err="1" smtClean="0"/>
              <a:t>vs</a:t>
            </a:r>
            <a:r>
              <a:rPr lang="en-US" sz="1400" b="1" dirty="0" smtClean="0"/>
              <a:t> 0.6</a:t>
            </a:r>
          </a:p>
          <a:p>
            <a:r>
              <a:rPr lang="en-US" sz="1400" b="1" dirty="0" smtClean="0"/>
              <a:t>Post-flowering</a:t>
            </a:r>
            <a:endParaRPr lang="en-US" sz="1400" dirty="0" smtClean="0"/>
          </a:p>
        </p:txBody>
      </p:sp>
      <p:sp>
        <p:nvSpPr>
          <p:cNvPr id="45" name="ZoneTexte 44"/>
          <p:cNvSpPr txBox="1"/>
          <p:nvPr/>
        </p:nvSpPr>
        <p:spPr>
          <a:xfrm>
            <a:off x="6300192" y="486916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7 Times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9 Hormones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3 Repeats</a:t>
            </a:r>
          </a:p>
        </p:txBody>
      </p:sp>
      <p:sp>
        <p:nvSpPr>
          <p:cNvPr id="42" name="Espace réservé du numéro de diapositiv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E596A-EAF7-4C81-9B8A-7F2DF3EC081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660232" y="1988840"/>
            <a:ext cx="5677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ABF2</a:t>
            </a:r>
            <a:endParaRPr lang="fr-FR" sz="14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5496" y="1538208"/>
            <a:ext cx="1692696" cy="73866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Glasshouse</a:t>
            </a:r>
            <a:r>
              <a:rPr lang="en-US" sz="1400" dirty="0" smtClean="0"/>
              <a:t> </a:t>
            </a:r>
          </a:p>
          <a:p>
            <a:pPr algn="r"/>
            <a:r>
              <a:rPr lang="en-US" sz="1400" b="1" dirty="0" smtClean="0"/>
              <a:t>FTSW 0.1 </a:t>
            </a:r>
            <a:r>
              <a:rPr lang="en-US" sz="1400" b="1" dirty="0" err="1" smtClean="0"/>
              <a:t>vs</a:t>
            </a:r>
            <a:r>
              <a:rPr lang="en-US" sz="1400" b="1" dirty="0" smtClean="0"/>
              <a:t> 1</a:t>
            </a:r>
          </a:p>
          <a:p>
            <a:pPr algn="r"/>
            <a:r>
              <a:rPr lang="en-US" sz="1400" b="1" dirty="0" smtClean="0"/>
              <a:t>Pre-flowering</a:t>
            </a:r>
            <a:r>
              <a:rPr lang="en-US" sz="1400" dirty="0" smtClean="0"/>
              <a:t> 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899592" y="1700808"/>
            <a:ext cx="691276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Goals of the modeling: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Obtain a meta-network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Identify hormone-specific edges/pathways</a:t>
            </a:r>
          </a:p>
          <a:p>
            <a:pPr lvl="1">
              <a:buFont typeface="Arial" pitchFamily="34" charset="0"/>
              <a:buChar char="•"/>
            </a:pPr>
            <a:endParaRPr lang="en-US" b="1" dirty="0" smtClean="0">
              <a:solidFill>
                <a:srgbClr val="C00000"/>
              </a:solidFill>
            </a:endParaRPr>
          </a:p>
          <a:p>
            <a:pPr marL="92075" lvl="2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Nature of the prediction</a:t>
            </a:r>
          </a:p>
          <a:p>
            <a:pPr marL="549275" lvl="3">
              <a:buFont typeface="Arial" pitchFamily="34" charset="0"/>
              <a:buChar char="•"/>
            </a:pPr>
            <a:r>
              <a:rPr lang="en-US" dirty="0" smtClean="0"/>
              <a:t> Oriented edges</a:t>
            </a:r>
          </a:p>
          <a:p>
            <a:pPr marL="549275" lvl="3">
              <a:buFont typeface="Arial" pitchFamily="34" charset="0"/>
              <a:buChar char="•"/>
            </a:pPr>
            <a:endParaRPr lang="en-US" b="1" dirty="0" smtClean="0">
              <a:solidFill>
                <a:srgbClr val="C00000"/>
              </a:solidFill>
            </a:endParaRPr>
          </a:p>
          <a:p>
            <a:pPr marL="92075" lvl="2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Statistical methods</a:t>
            </a:r>
          </a:p>
          <a:p>
            <a:pPr marL="92075" lvl="2"/>
            <a:r>
              <a:rPr lang="en-US" b="1" dirty="0" smtClean="0">
                <a:solidFill>
                  <a:srgbClr val="C00000"/>
                </a:solidFill>
              </a:rPr>
              <a:t>	</a:t>
            </a:r>
            <a:r>
              <a:rPr lang="en-US" sz="1600" dirty="0" smtClean="0">
                <a:solidFill>
                  <a:srgbClr val="C00000"/>
                </a:solidFill>
              </a:rPr>
              <a:t>performed by </a:t>
            </a:r>
            <a:r>
              <a:rPr lang="en-US" sz="1600" b="1" dirty="0" smtClean="0">
                <a:solidFill>
                  <a:srgbClr val="C00000"/>
                </a:solidFill>
              </a:rPr>
              <a:t>M. </a:t>
            </a:r>
            <a:r>
              <a:rPr lang="en-US" sz="1600" b="1" dirty="0" err="1" smtClean="0">
                <a:solidFill>
                  <a:srgbClr val="C00000"/>
                </a:solidFill>
              </a:rPr>
              <a:t>Vignes</a:t>
            </a:r>
            <a:r>
              <a:rPr lang="en-US" sz="1600" b="1" dirty="0" smtClean="0">
                <a:solidFill>
                  <a:srgbClr val="C00000"/>
                </a:solidFill>
              </a:rPr>
              <a:t> (INRA Toulouse) </a:t>
            </a:r>
            <a:r>
              <a:rPr lang="en-US" sz="1600" dirty="0" smtClean="0">
                <a:solidFill>
                  <a:srgbClr val="C00000"/>
                </a:solidFill>
              </a:rPr>
              <a:t/>
            </a:r>
            <a:br>
              <a:rPr lang="en-US" sz="1600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>	and </a:t>
            </a:r>
            <a:r>
              <a:rPr lang="en-US" sz="1600" b="1" dirty="0" smtClean="0">
                <a:solidFill>
                  <a:srgbClr val="C00000"/>
                </a:solidFill>
              </a:rPr>
              <a:t>P. </a:t>
            </a:r>
            <a:r>
              <a:rPr lang="en-US" sz="1600" b="1" dirty="0" err="1" smtClean="0">
                <a:solidFill>
                  <a:srgbClr val="C00000"/>
                </a:solidFill>
              </a:rPr>
              <a:t>Geurts</a:t>
            </a:r>
            <a:r>
              <a:rPr lang="en-US" sz="1600" b="1" dirty="0" smtClean="0">
                <a:solidFill>
                  <a:srgbClr val="C00000"/>
                </a:solidFill>
              </a:rPr>
              <a:t> and V.-A. Huynh-Thu (U. </a:t>
            </a:r>
            <a:r>
              <a:rPr lang="en-US" sz="1600" b="1" dirty="0" err="1" smtClean="0">
                <a:solidFill>
                  <a:srgbClr val="C00000"/>
                </a:solidFill>
              </a:rPr>
              <a:t>Liège</a:t>
            </a:r>
            <a:r>
              <a:rPr lang="en-US" sz="1600" b="1" dirty="0" smtClean="0">
                <a:solidFill>
                  <a:srgbClr val="C00000"/>
                </a:solidFill>
              </a:rPr>
              <a:t>)</a:t>
            </a:r>
          </a:p>
          <a:p>
            <a:pPr marL="92075" lvl="2"/>
            <a:endParaRPr lang="en-US" dirty="0" smtClean="0">
              <a:solidFill>
                <a:srgbClr val="C00000"/>
              </a:solidFill>
            </a:endParaRPr>
          </a:p>
          <a:p>
            <a:pPr marL="549275" lvl="3">
              <a:buFont typeface="Arial" pitchFamily="34" charset="0"/>
              <a:buChar char="•"/>
            </a:pPr>
            <a:r>
              <a:rPr lang="en-US" dirty="0" smtClean="0"/>
              <a:t> Gaussian Graphical Model</a:t>
            </a:r>
          </a:p>
          <a:p>
            <a:pPr marL="549275" lvl="3"/>
            <a:r>
              <a:rPr lang="en-US" dirty="0" smtClean="0"/>
              <a:t>	</a:t>
            </a:r>
            <a:r>
              <a:rPr lang="en-US" dirty="0" err="1" smtClean="0"/>
              <a:t>SIMoNe</a:t>
            </a:r>
            <a:r>
              <a:rPr lang="en-US" dirty="0" smtClean="0"/>
              <a:t> (J. </a:t>
            </a:r>
            <a:r>
              <a:rPr lang="en-US" dirty="0" err="1" smtClean="0"/>
              <a:t>Chiquet</a:t>
            </a:r>
            <a:r>
              <a:rPr lang="en-US" dirty="0" smtClean="0"/>
              <a:t>, </a:t>
            </a:r>
            <a:r>
              <a:rPr lang="en-US" dirty="0" err="1" smtClean="0"/>
              <a:t>Evry</a:t>
            </a:r>
            <a:r>
              <a:rPr lang="en-US" dirty="0" smtClean="0"/>
              <a:t>)</a:t>
            </a:r>
          </a:p>
          <a:p>
            <a:pPr marL="549275" lvl="3"/>
            <a:endParaRPr lang="en-US" dirty="0" smtClean="0"/>
          </a:p>
          <a:p>
            <a:pPr marL="549275" lvl="3">
              <a:buFont typeface="Arial" pitchFamily="34" charset="0"/>
              <a:buChar char="•"/>
            </a:pPr>
            <a:r>
              <a:rPr lang="en-US" dirty="0" smtClean="0"/>
              <a:t> Random Forest</a:t>
            </a:r>
          </a:p>
          <a:p>
            <a:pPr marL="549275" lvl="3"/>
            <a:r>
              <a:rPr lang="en-US" dirty="0" smtClean="0"/>
              <a:t>	GENIE3 (P. </a:t>
            </a:r>
            <a:r>
              <a:rPr lang="en-US" dirty="0" err="1" smtClean="0"/>
              <a:t>Geurts</a:t>
            </a:r>
            <a:r>
              <a:rPr lang="en-US" dirty="0" smtClean="0"/>
              <a:t>, </a:t>
            </a:r>
            <a:r>
              <a:rPr lang="en-US" dirty="0" err="1" smtClean="0"/>
              <a:t>Liège</a:t>
            </a:r>
            <a:r>
              <a:rPr lang="en-US" dirty="0" smtClean="0"/>
              <a:t>)</a:t>
            </a:r>
          </a:p>
          <a:p>
            <a:pPr marL="92075" lvl="2">
              <a:buFont typeface="Arial" pitchFamily="34" charset="0"/>
              <a:buChar char="•"/>
            </a:pPr>
            <a:endParaRPr lang="en-US" b="1" dirty="0" smtClean="0">
              <a:solidFill>
                <a:srgbClr val="C00000"/>
              </a:solidFill>
            </a:endParaRPr>
          </a:p>
          <a:p>
            <a:pPr marL="1006475" lvl="4"/>
            <a:endParaRPr lang="en-US" dirty="0" smtClean="0"/>
          </a:p>
        </p:txBody>
      </p:sp>
      <p:sp>
        <p:nvSpPr>
          <p:cNvPr id="11" name="Accolade fermante 10"/>
          <p:cNvSpPr/>
          <p:nvPr/>
        </p:nvSpPr>
        <p:spPr>
          <a:xfrm>
            <a:off x="4499992" y="4653136"/>
            <a:ext cx="288032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969091" y="5224554"/>
            <a:ext cx="17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215968"/>
                </a:solidFill>
              </a:rPr>
              <a:t>META-ANALYSIS</a:t>
            </a:r>
            <a:endParaRPr lang="fr-FR" b="1" dirty="0">
              <a:solidFill>
                <a:srgbClr val="215968"/>
              </a:solidFill>
            </a:endParaRPr>
          </a:p>
        </p:txBody>
      </p:sp>
      <p:grpSp>
        <p:nvGrpSpPr>
          <p:cNvPr id="3" name="Groupe 5"/>
          <p:cNvGrpSpPr/>
          <p:nvPr/>
        </p:nvGrpSpPr>
        <p:grpSpPr>
          <a:xfrm>
            <a:off x="7308304" y="-10886"/>
            <a:ext cx="1837483" cy="548680"/>
            <a:chOff x="7308304" y="-10886"/>
            <a:chExt cx="1837483" cy="548680"/>
          </a:xfrm>
        </p:grpSpPr>
        <p:sp>
          <p:nvSpPr>
            <p:cNvPr id="21" name="Rectangle 20"/>
            <p:cNvSpPr/>
            <p:nvPr/>
          </p:nvSpPr>
          <p:spPr>
            <a:xfrm>
              <a:off x="7308304" y="-10886"/>
              <a:ext cx="1835696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Espace réservé du contenu 8" descr="Logotype-INRA-cmjn.jpg"/>
            <p:cNvPicPr>
              <a:picLocks noChangeAspect="1"/>
            </p:cNvPicPr>
            <p:nvPr/>
          </p:nvPicPr>
          <p:blipFill>
            <a:blip r:embed="rId2" cstate="print"/>
            <a:srcRect r="52625" b="61943"/>
            <a:stretch>
              <a:fillRect/>
            </a:stretch>
          </p:blipFill>
          <p:spPr>
            <a:xfrm>
              <a:off x="7312602" y="0"/>
              <a:ext cx="1261675" cy="522000"/>
            </a:xfrm>
            <a:prstGeom prst="rect">
              <a:avLst/>
            </a:prstGeom>
          </p:spPr>
        </p:pic>
        <p:pic>
          <p:nvPicPr>
            <p:cNvPr id="23" name="Picture 6" descr="http://www.normandie-incubation.com/files/fck/images/logos/cellules%20de%20valo/logo_cnrs.JPG"/>
            <p:cNvPicPr>
              <a:picLocks noChangeAspect="1" noChangeArrowheads="1"/>
            </p:cNvPicPr>
            <p:nvPr/>
          </p:nvPicPr>
          <p:blipFill>
            <a:blip r:embed="rId3" cstate="print"/>
            <a:srcRect b="9215"/>
            <a:stretch>
              <a:fillRect/>
            </a:stretch>
          </p:blipFill>
          <p:spPr bwMode="auto">
            <a:xfrm>
              <a:off x="8632621" y="0"/>
              <a:ext cx="513166" cy="522000"/>
            </a:xfrm>
            <a:prstGeom prst="rect">
              <a:avLst/>
            </a:prstGeom>
            <a:noFill/>
          </p:spPr>
        </p:pic>
      </p:grpSp>
      <p:pic>
        <p:nvPicPr>
          <p:cNvPr id="24" name="Image 23" descr="Logo LIPM redu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26" name="Espace réservé du numéro de diapositiv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E596A-EAF7-4C81-9B8A-7F2DF3EC081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Connecteur droit avec flèche 27"/>
          <p:cNvCxnSpPr>
            <a:stCxn id="18" idx="6"/>
            <a:endCxn id="38" idx="2"/>
          </p:cNvCxnSpPr>
          <p:nvPr/>
        </p:nvCxnSpPr>
        <p:spPr>
          <a:xfrm>
            <a:off x="5148064" y="3320988"/>
            <a:ext cx="15235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6" name="Groupe 35"/>
          <p:cNvGrpSpPr/>
          <p:nvPr/>
        </p:nvGrpSpPr>
        <p:grpSpPr>
          <a:xfrm>
            <a:off x="4283968" y="2888940"/>
            <a:ext cx="864096" cy="864096"/>
            <a:chOff x="4283968" y="2852936"/>
            <a:chExt cx="864096" cy="864096"/>
          </a:xfrm>
        </p:grpSpPr>
        <p:sp>
          <p:nvSpPr>
            <p:cNvPr id="18" name="Ellipse 17"/>
            <p:cNvSpPr/>
            <p:nvPr/>
          </p:nvSpPr>
          <p:spPr>
            <a:xfrm>
              <a:off x="4283968" y="2852936"/>
              <a:ext cx="864096" cy="86409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310290" y="2988241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Gene i</a:t>
              </a:r>
            </a:p>
            <a:p>
              <a:pPr algn="ctr"/>
              <a:r>
                <a:rPr lang="fr-FR" sz="1400" b="1" dirty="0" smtClean="0"/>
                <a:t>Time = t</a:t>
              </a:r>
              <a:endParaRPr lang="fr-FR" sz="1400" b="1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6671580" y="2888940"/>
            <a:ext cx="864096" cy="8640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6611341" y="3024245"/>
            <a:ext cx="958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Gene j</a:t>
            </a:r>
          </a:p>
          <a:p>
            <a:pPr algn="ctr"/>
            <a:r>
              <a:rPr lang="fr-FR" sz="1400" b="1" dirty="0" smtClean="0"/>
              <a:t>Time = t+1</a:t>
            </a:r>
            <a:endParaRPr lang="fr-FR" sz="1400" b="1" dirty="0"/>
          </a:p>
        </p:txBody>
      </p:sp>
      <p:sp>
        <p:nvSpPr>
          <p:cNvPr id="51" name="Titre 1"/>
          <p:cNvSpPr txBox="1">
            <a:spLocks/>
          </p:cNvSpPr>
          <p:nvPr/>
        </p:nvSpPr>
        <p:spPr>
          <a:xfrm>
            <a:off x="457200" y="404664"/>
            <a:ext cx="8229600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Drought Gene Regulatory Network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Inference Methodology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4846127" y="5589240"/>
            <a:ext cx="3954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215968"/>
                </a:solidFill>
              </a:rPr>
              <a:t>described</a:t>
            </a:r>
            <a:r>
              <a:rPr lang="fr-FR" sz="1600" dirty="0" smtClean="0">
                <a:solidFill>
                  <a:srgbClr val="215968"/>
                </a:solidFill>
              </a:rPr>
              <a:t> in Marchand </a:t>
            </a:r>
            <a:r>
              <a:rPr lang="fr-FR" sz="1600" i="1" dirty="0" smtClean="0">
                <a:solidFill>
                  <a:srgbClr val="215968"/>
                </a:solidFill>
              </a:rPr>
              <a:t>et al</a:t>
            </a:r>
            <a:r>
              <a:rPr lang="fr-FR" sz="1600" dirty="0" smtClean="0">
                <a:solidFill>
                  <a:srgbClr val="215968"/>
                </a:solidFill>
              </a:rPr>
              <a:t>. 2014 </a:t>
            </a:r>
            <a:r>
              <a:rPr lang="fr-FR" sz="1600" dirty="0" err="1" smtClean="0">
                <a:solidFill>
                  <a:srgbClr val="215968"/>
                </a:solidFill>
              </a:rPr>
              <a:t>Supp</a:t>
            </a:r>
            <a:r>
              <a:rPr lang="fr-FR" sz="1600" dirty="0" smtClean="0">
                <a:solidFill>
                  <a:srgbClr val="215968"/>
                </a:solidFill>
              </a:rPr>
              <a:t>. Mat.</a:t>
            </a:r>
            <a:endParaRPr lang="fr-FR" sz="1600" dirty="0">
              <a:solidFill>
                <a:srgbClr val="2159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83907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5447470" y="1859340"/>
            <a:ext cx="36898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002060"/>
                </a:solidFill>
              </a:rPr>
              <a:t>Sunflower</a:t>
            </a:r>
            <a:r>
              <a:rPr lang="fr-FR" sz="1600" b="1" dirty="0" smtClean="0">
                <a:solidFill>
                  <a:srgbClr val="002060"/>
                </a:solidFill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</a:rPr>
              <a:t>drought</a:t>
            </a:r>
            <a:r>
              <a:rPr lang="fr-FR" sz="1600" b="1" dirty="0" smtClean="0">
                <a:solidFill>
                  <a:srgbClr val="002060"/>
                </a:solidFill>
              </a:rPr>
              <a:t> GRN</a:t>
            </a:r>
          </a:p>
          <a:p>
            <a:pPr algn="ctr"/>
            <a:r>
              <a:rPr lang="fr-FR" sz="1600" dirty="0" smtClean="0">
                <a:solidFill>
                  <a:srgbClr val="002060"/>
                </a:solidFill>
              </a:rPr>
              <a:t>69 </a:t>
            </a:r>
            <a:r>
              <a:rPr lang="fr-FR" sz="1600" dirty="0" err="1" smtClean="0">
                <a:solidFill>
                  <a:srgbClr val="002060"/>
                </a:solidFill>
              </a:rPr>
              <a:t>genes</a:t>
            </a:r>
            <a:endParaRPr lang="fr-FR" sz="1600" dirty="0" smtClean="0">
              <a:solidFill>
                <a:srgbClr val="002060"/>
              </a:solidFill>
            </a:endParaRPr>
          </a:p>
          <a:p>
            <a:pPr algn="ctr"/>
            <a:r>
              <a:rPr lang="fr-FR" sz="1600" dirty="0" smtClean="0">
                <a:solidFill>
                  <a:srgbClr val="002060"/>
                </a:solidFill>
              </a:rPr>
              <a:t>2/3 </a:t>
            </a:r>
            <a:r>
              <a:rPr lang="fr-FR" sz="1600" dirty="0" err="1" smtClean="0">
                <a:solidFill>
                  <a:srgbClr val="002060"/>
                </a:solidFill>
              </a:rPr>
              <a:t>from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</a:rPr>
              <a:t>sunflower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</a:rPr>
              <a:t>transcriptomic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</a:rPr>
              <a:t>studies</a:t>
            </a:r>
            <a:endParaRPr lang="fr-FR" sz="1600" dirty="0" smtClean="0">
              <a:solidFill>
                <a:srgbClr val="002060"/>
              </a:solidFill>
            </a:endParaRPr>
          </a:p>
          <a:p>
            <a:pPr algn="ctr"/>
            <a:r>
              <a:rPr lang="fr-FR" sz="1600" dirty="0" smtClean="0">
                <a:solidFill>
                  <a:srgbClr val="002060"/>
                </a:solidFill>
              </a:rPr>
              <a:t>1/3 </a:t>
            </a:r>
            <a:r>
              <a:rPr lang="fr-FR" sz="1600" dirty="0" err="1" smtClean="0">
                <a:solidFill>
                  <a:srgbClr val="002060"/>
                </a:solidFill>
              </a:rPr>
              <a:t>from</a:t>
            </a:r>
            <a:r>
              <a:rPr lang="fr-FR" sz="1600" dirty="0" smtClean="0">
                <a:solidFill>
                  <a:srgbClr val="002060"/>
                </a:solidFill>
              </a:rPr>
              <a:t> model </a:t>
            </a:r>
            <a:r>
              <a:rPr lang="fr-FR" sz="1600" dirty="0" err="1" smtClean="0">
                <a:solidFill>
                  <a:srgbClr val="002060"/>
                </a:solidFill>
              </a:rPr>
              <a:t>species</a:t>
            </a:r>
            <a:r>
              <a:rPr lang="fr-FR" sz="1600" dirty="0" smtClean="0">
                <a:solidFill>
                  <a:srgbClr val="002060"/>
                </a:solidFill>
              </a:rPr>
              <a:t> data</a:t>
            </a:r>
          </a:p>
          <a:p>
            <a:pPr algn="ctr"/>
            <a:r>
              <a:rPr lang="fr-FR" sz="1600" dirty="0" smtClean="0">
                <a:solidFill>
                  <a:srgbClr val="002060"/>
                </a:solidFill>
              </a:rPr>
              <a:t>79 </a:t>
            </a:r>
            <a:r>
              <a:rPr lang="fr-FR" sz="1600" dirty="0" err="1" smtClean="0">
                <a:solidFill>
                  <a:srgbClr val="002060"/>
                </a:solidFill>
              </a:rPr>
              <a:t>edges</a:t>
            </a:r>
            <a:endParaRPr lang="fr-FR" sz="1600" dirty="0" smtClean="0">
              <a:solidFill>
                <a:srgbClr val="002060"/>
              </a:solidFill>
            </a:endParaRPr>
          </a:p>
          <a:p>
            <a:pPr algn="ctr"/>
            <a:endParaRPr lang="fr-FR" sz="1600" dirty="0">
              <a:solidFill>
                <a:srgbClr val="002060"/>
              </a:solidFill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7308304" y="-10886"/>
            <a:ext cx="1837483" cy="548680"/>
            <a:chOff x="7308304" y="-10886"/>
            <a:chExt cx="1837483" cy="548680"/>
          </a:xfrm>
        </p:grpSpPr>
        <p:sp>
          <p:nvSpPr>
            <p:cNvPr id="13" name="Rectangle 12"/>
            <p:cNvSpPr/>
            <p:nvPr/>
          </p:nvSpPr>
          <p:spPr>
            <a:xfrm>
              <a:off x="7308304" y="-10886"/>
              <a:ext cx="1835696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Espace réservé du contenu 8" descr="Logotype-INRA-cmjn.jpg"/>
            <p:cNvPicPr>
              <a:picLocks noChangeAspect="1"/>
            </p:cNvPicPr>
            <p:nvPr/>
          </p:nvPicPr>
          <p:blipFill>
            <a:blip r:embed="rId3" cstate="print"/>
            <a:srcRect r="52625" b="61943"/>
            <a:stretch>
              <a:fillRect/>
            </a:stretch>
          </p:blipFill>
          <p:spPr>
            <a:xfrm>
              <a:off x="7312602" y="0"/>
              <a:ext cx="1261675" cy="522000"/>
            </a:xfrm>
            <a:prstGeom prst="rect">
              <a:avLst/>
            </a:prstGeom>
          </p:spPr>
        </p:pic>
        <p:pic>
          <p:nvPicPr>
            <p:cNvPr id="15" name="Picture 6" descr="http://www.normandie-incubation.com/files/fck/images/logos/cellules%20de%20valo/logo_cnrs.JPG"/>
            <p:cNvPicPr>
              <a:picLocks noChangeAspect="1" noChangeArrowheads="1"/>
            </p:cNvPicPr>
            <p:nvPr/>
          </p:nvPicPr>
          <p:blipFill>
            <a:blip r:embed="rId4" cstate="print"/>
            <a:srcRect b="9215"/>
            <a:stretch>
              <a:fillRect/>
            </a:stretch>
          </p:blipFill>
          <p:spPr bwMode="auto">
            <a:xfrm>
              <a:off x="8632621" y="0"/>
              <a:ext cx="513166" cy="522000"/>
            </a:xfrm>
            <a:prstGeom prst="rect">
              <a:avLst/>
            </a:prstGeom>
            <a:noFill/>
          </p:spPr>
        </p:pic>
      </p:grpSp>
      <p:pic>
        <p:nvPicPr>
          <p:cNvPr id="16" name="Image 15" descr="Logo LIPM redu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11560" y="4509120"/>
            <a:ext cx="16842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Several</a:t>
            </a:r>
            <a:r>
              <a:rPr lang="fr-FR" sz="1600" dirty="0" smtClean="0"/>
              <a:t> hormones</a:t>
            </a:r>
          </a:p>
          <a:p>
            <a:r>
              <a:rPr lang="fr-FR" sz="1600" dirty="0" smtClean="0">
                <a:solidFill>
                  <a:srgbClr val="CC0000"/>
                </a:solidFill>
              </a:rPr>
              <a:t>ABA</a:t>
            </a:r>
          </a:p>
          <a:p>
            <a:r>
              <a:rPr lang="fr-FR" sz="1600" dirty="0" err="1" smtClean="0">
                <a:solidFill>
                  <a:srgbClr val="FFC000"/>
                </a:solidFill>
              </a:rPr>
              <a:t>Ethylene</a:t>
            </a:r>
            <a:endParaRPr lang="fr-FR" sz="1600" dirty="0" smtClean="0">
              <a:solidFill>
                <a:srgbClr val="FFC000"/>
              </a:solidFill>
            </a:endParaRPr>
          </a:p>
          <a:p>
            <a:r>
              <a:rPr lang="fr-FR" sz="1600" dirty="0" smtClean="0">
                <a:solidFill>
                  <a:srgbClr val="CC00FF"/>
                </a:solidFill>
              </a:rPr>
              <a:t>Me-</a:t>
            </a:r>
            <a:r>
              <a:rPr lang="fr-FR" sz="1600" dirty="0" err="1" smtClean="0">
                <a:solidFill>
                  <a:srgbClr val="CC00FF"/>
                </a:solidFill>
              </a:rPr>
              <a:t>Jasmonate</a:t>
            </a:r>
            <a:endParaRPr lang="fr-FR" sz="1600" dirty="0" smtClean="0">
              <a:solidFill>
                <a:srgbClr val="CC00FF"/>
              </a:solidFill>
            </a:endParaRPr>
          </a:p>
          <a:p>
            <a:r>
              <a:rPr lang="fr-FR" sz="1600" dirty="0" smtClean="0"/>
              <a:t>…</a:t>
            </a:r>
          </a:p>
          <a:p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3" name="Image 2" descr="Figure5_evolution_reseaux_modifie_20140204_black.gif"/>
          <p:cNvPicPr>
            <a:picLocks noChangeAspect="1"/>
          </p:cNvPicPr>
          <p:nvPr/>
        </p:nvPicPr>
        <p:blipFill>
          <a:blip r:embed="rId2" cstate="print"/>
          <a:srcRect r="53937"/>
          <a:stretch>
            <a:fillRect/>
          </a:stretch>
        </p:blipFill>
        <p:spPr>
          <a:xfrm>
            <a:off x="539552" y="1268760"/>
            <a:ext cx="2664296" cy="2898570"/>
          </a:xfrm>
          <a:prstGeom prst="rect">
            <a:avLst/>
          </a:prstGeom>
        </p:spPr>
      </p:pic>
      <p:pic>
        <p:nvPicPr>
          <p:cNvPr id="4" name="Image 3" descr="Figure5_evolution_reseaux_modifie_20140204.gif"/>
          <p:cNvPicPr>
            <a:picLocks noChangeAspect="1"/>
          </p:cNvPicPr>
          <p:nvPr/>
        </p:nvPicPr>
        <p:blipFill>
          <a:blip r:embed="rId3" cstate="print"/>
          <a:srcRect r="55512"/>
          <a:stretch>
            <a:fillRect/>
          </a:stretch>
        </p:blipFill>
        <p:spPr>
          <a:xfrm>
            <a:off x="3256561" y="1280151"/>
            <a:ext cx="2552998" cy="2875788"/>
          </a:xfrm>
          <a:prstGeom prst="rect">
            <a:avLst/>
          </a:prstGeom>
        </p:spPr>
      </p:pic>
      <p:pic>
        <p:nvPicPr>
          <p:cNvPr id="5" name="Image 4" descr="Figure5_evolution_reseaux_modifie_20140204_Connectivity.gif"/>
          <p:cNvPicPr>
            <a:picLocks noChangeAspect="1"/>
          </p:cNvPicPr>
          <p:nvPr/>
        </p:nvPicPr>
        <p:blipFill>
          <a:blip r:embed="rId4" cstate="print"/>
          <a:srcRect r="54725"/>
          <a:stretch>
            <a:fillRect/>
          </a:stretch>
        </p:blipFill>
        <p:spPr>
          <a:xfrm>
            <a:off x="5862271" y="1280151"/>
            <a:ext cx="2598161" cy="28757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84061" y="620688"/>
            <a:ext cx="4375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GRN </a:t>
            </a:r>
            <a:r>
              <a:rPr lang="fr-FR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topological</a:t>
            </a:r>
            <a:r>
              <a:rPr lang="fr-F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parameters</a:t>
            </a:r>
            <a:endParaRPr lang="fr-FR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95484" y="4113076"/>
            <a:ext cx="1425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/>
              <a:t>Average</a:t>
            </a:r>
            <a:r>
              <a:rPr lang="fr-FR" sz="1400" dirty="0" smtClean="0"/>
              <a:t> </a:t>
            </a:r>
            <a:r>
              <a:rPr lang="fr-FR" sz="1400" dirty="0" err="1" smtClean="0"/>
              <a:t>Shortest</a:t>
            </a:r>
            <a:endParaRPr lang="fr-FR" sz="1400" dirty="0" smtClean="0"/>
          </a:p>
          <a:p>
            <a:pPr algn="ctr"/>
            <a:r>
              <a:rPr lang="fr-FR" sz="1400" dirty="0" err="1" smtClean="0"/>
              <a:t>Path</a:t>
            </a:r>
            <a:r>
              <a:rPr lang="fr-FR" sz="1400" dirty="0" smtClean="0"/>
              <a:t> </a:t>
            </a:r>
            <a:r>
              <a:rPr lang="fr-FR" sz="1400" dirty="0" err="1" smtClean="0"/>
              <a:t>Length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6623318" y="4113076"/>
            <a:ext cx="1076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/>
              <a:t>Degree</a:t>
            </a:r>
            <a:r>
              <a:rPr lang="fr-FR" sz="1400" dirty="0" smtClean="0"/>
              <a:t> of </a:t>
            </a:r>
          </a:p>
          <a:p>
            <a:pPr algn="ctr"/>
            <a:r>
              <a:rPr lang="fr-FR" sz="1400" dirty="0" err="1" smtClean="0"/>
              <a:t>connectivity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310516" y="4941168"/>
            <a:ext cx="8427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 smtClean="0"/>
              <a:t>What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the relation </a:t>
            </a:r>
            <a:r>
              <a:rPr lang="fr-FR" sz="2000" b="1" dirty="0" err="1" smtClean="0"/>
              <a:t>between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molecular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functions</a:t>
            </a:r>
            <a:r>
              <a:rPr lang="fr-FR" sz="2000" b="1" dirty="0" smtClean="0"/>
              <a:t> are position in the GRN?</a:t>
            </a:r>
          </a:p>
          <a:p>
            <a:pPr algn="ctr"/>
            <a:endParaRPr lang="fr-FR" sz="2000" b="1" dirty="0" smtClean="0"/>
          </a:p>
          <a:p>
            <a:pPr algn="ctr"/>
            <a:r>
              <a:rPr lang="fr-FR" sz="2000" b="1" dirty="0" err="1" smtClean="0"/>
              <a:t>What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the </a:t>
            </a:r>
            <a:r>
              <a:rPr lang="fr-FR" sz="2000" b="1" dirty="0" err="1" smtClean="0"/>
              <a:t>link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between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genetic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diversity</a:t>
            </a:r>
            <a:r>
              <a:rPr lang="fr-FR" sz="2000" b="1" dirty="0" smtClean="0"/>
              <a:t> and position in the GRN?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83907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5868144" y="2420888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Low degree of connectivity:</a:t>
            </a:r>
          </a:p>
          <a:p>
            <a:r>
              <a:rPr lang="en-US" sz="1400" dirty="0" smtClean="0"/>
              <a:t>    Enzyme activity</a:t>
            </a:r>
          </a:p>
          <a:p>
            <a:r>
              <a:rPr lang="en-US" sz="1400" dirty="0" smtClean="0"/>
              <a:t>    Metabolic process</a:t>
            </a:r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Redox</a:t>
            </a:r>
            <a:r>
              <a:rPr lang="en-US" sz="1400" dirty="0" smtClean="0"/>
              <a:t> activity</a:t>
            </a:r>
          </a:p>
          <a:p>
            <a:r>
              <a:rPr lang="en-US" sz="1400" dirty="0" smtClean="0"/>
              <a:t>    ATP binding</a:t>
            </a:r>
          </a:p>
          <a:p>
            <a:r>
              <a:rPr lang="en-US" sz="1400" dirty="0" smtClean="0"/>
              <a:t>    Protein </a:t>
            </a:r>
            <a:r>
              <a:rPr lang="en-US" sz="1400" dirty="0" err="1" smtClean="0"/>
              <a:t>phosphorylation</a:t>
            </a:r>
            <a:endParaRPr lang="en-US" sz="1400" dirty="0"/>
          </a:p>
        </p:txBody>
      </p:sp>
      <p:grpSp>
        <p:nvGrpSpPr>
          <p:cNvPr id="2" name="Groupe 5"/>
          <p:cNvGrpSpPr/>
          <p:nvPr/>
        </p:nvGrpSpPr>
        <p:grpSpPr>
          <a:xfrm>
            <a:off x="7308304" y="-10886"/>
            <a:ext cx="1837483" cy="548680"/>
            <a:chOff x="7308304" y="-10886"/>
            <a:chExt cx="1837483" cy="548680"/>
          </a:xfrm>
        </p:grpSpPr>
        <p:sp>
          <p:nvSpPr>
            <p:cNvPr id="13" name="Rectangle 12"/>
            <p:cNvSpPr/>
            <p:nvPr/>
          </p:nvSpPr>
          <p:spPr>
            <a:xfrm>
              <a:off x="7308304" y="-10886"/>
              <a:ext cx="1835696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Espace réservé du contenu 8" descr="Logotype-INRA-cmjn.jpg"/>
            <p:cNvPicPr>
              <a:picLocks noChangeAspect="1"/>
            </p:cNvPicPr>
            <p:nvPr/>
          </p:nvPicPr>
          <p:blipFill>
            <a:blip r:embed="rId3" cstate="print"/>
            <a:srcRect r="52625" b="61943"/>
            <a:stretch>
              <a:fillRect/>
            </a:stretch>
          </p:blipFill>
          <p:spPr>
            <a:xfrm>
              <a:off x="7312602" y="0"/>
              <a:ext cx="1261675" cy="522000"/>
            </a:xfrm>
            <a:prstGeom prst="rect">
              <a:avLst/>
            </a:prstGeom>
          </p:spPr>
        </p:pic>
        <p:pic>
          <p:nvPicPr>
            <p:cNvPr id="15" name="Picture 6" descr="http://www.normandie-incubation.com/files/fck/images/logos/cellules%20de%20valo/logo_cnrs.JPG"/>
            <p:cNvPicPr>
              <a:picLocks noChangeAspect="1" noChangeArrowheads="1"/>
            </p:cNvPicPr>
            <p:nvPr/>
          </p:nvPicPr>
          <p:blipFill>
            <a:blip r:embed="rId4" cstate="print"/>
            <a:srcRect b="9215"/>
            <a:stretch>
              <a:fillRect/>
            </a:stretch>
          </p:blipFill>
          <p:spPr bwMode="auto">
            <a:xfrm>
              <a:off x="8632621" y="0"/>
              <a:ext cx="513166" cy="522000"/>
            </a:xfrm>
            <a:prstGeom prst="rect">
              <a:avLst/>
            </a:prstGeom>
            <a:noFill/>
          </p:spPr>
        </p:pic>
      </p:grpSp>
      <p:pic>
        <p:nvPicPr>
          <p:cNvPr id="16" name="Image 15" descr="Logo LIPM redu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5531856" y="5751070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699792" y="4304972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067944" y="4653136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3887548" y="4976796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4404232" y="4953044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4973606" y="5679062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046366" y="6075482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724128" y="2163298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5687748" y="3747474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6828752" y="4413360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7368436" y="4310910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343932" y="4623446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3143716" y="752828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3605454" y="794394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4842218" y="302214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5076056" y="1268760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5537794" y="1665180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866138" y="3615334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2615908" y="3356992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3090104" y="3351054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3707904" y="1766878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3827416" y="1196752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103572" y="1184876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485942" y="3339178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1853510" y="3218914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1343516" y="3207038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1355392" y="3602706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935972" y="2714858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929282" y="3170658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924096" y="3609396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5040428" y="2373384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4842218" y="2264996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4638070" y="2198926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4307720" y="2187050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4050130" y="2252368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3851920" y="2372632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683400" y="2529276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3581702" y="2732672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3539384" y="2930882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3491880" y="3152844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5009986" y="4071134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5202258" y="3921180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5292080" y="3740784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5370026" y="3429000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5375964" y="3212976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5370026" y="2996952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5340336" y="2780928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5220072" y="2558966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3521570" y="3561140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3575764" y="3777164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3732408" y="3944932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3851920" y="4077072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4007812" y="4209212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4175580" y="4341352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4511868" y="4347290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4685574" y="4316848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4860032" y="4221088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space réservé du numéro de diapositive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96A-EAF7-4C81-9B8A-7F2DF3EC0815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</TotalTime>
  <Words>688</Words>
  <Application>Microsoft Office PowerPoint</Application>
  <PresentationFormat>Affichage à l'écran (4:3)</PresentationFormat>
  <Paragraphs>237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Gene Regulatory Network </vt:lpstr>
      <vt:lpstr>Drought Gene Regulatory Network Gene selection</vt:lpstr>
      <vt:lpstr>Drought Gene Regulatory Network Gene selection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How GRN can allow or constrain evolution?</vt:lpstr>
      <vt:lpstr>Genetic diversity in the drought GRN</vt:lpstr>
      <vt:lpstr>Genetic diversity in the drought GRN</vt:lpstr>
      <vt:lpstr>Genetic diversity in the drought GRN</vt:lpstr>
      <vt:lpstr>Who constrains who?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Sunflower transcriptome http://www.heliagene.org/HaT13l/</dc:title>
  <dc:creator>Nicolas Langlade</dc:creator>
  <cp:lastModifiedBy>Langlade</cp:lastModifiedBy>
  <cp:revision>317</cp:revision>
  <dcterms:created xsi:type="dcterms:W3CDTF">2011-11-21T07:15:53Z</dcterms:created>
  <dcterms:modified xsi:type="dcterms:W3CDTF">2015-01-12T17:49:11Z</dcterms:modified>
</cp:coreProperties>
</file>