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9" r:id="rId3"/>
    <p:sldId id="256" r:id="rId4"/>
    <p:sldId id="258" r:id="rId5"/>
    <p:sldId id="260" r:id="rId6"/>
    <p:sldId id="271" r:id="rId7"/>
    <p:sldId id="270" r:id="rId8"/>
    <p:sldId id="261" r:id="rId9"/>
    <p:sldId id="262" r:id="rId10"/>
    <p:sldId id="265" r:id="rId11"/>
    <p:sldId id="267" r:id="rId12"/>
    <p:sldId id="266" r:id="rId13"/>
    <p:sldId id="263" r:id="rId14"/>
    <p:sldId id="268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B84DA-155B-434B-94E7-F96D31A782AC}" type="datetimeFigureOut">
              <a:rPr lang="fr-FR" smtClean="0"/>
              <a:t>14/01/2015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5039-24E9-4F82-8CFE-5B4BEA50025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05039-24E9-4F82-8CFE-5B4BEA500258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D947-AC86-4675-9CA0-BE6765CCA4CF}" type="datetime1">
              <a:rPr lang="fr-FR" smtClean="0"/>
              <a:t>14/01/2015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4FA1-DE8A-4115-BFFF-C07051C3BA0E}" type="datetime1">
              <a:rPr lang="fr-FR" smtClean="0"/>
              <a:t>14/01/2015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D38E1-1175-48D3-987A-E1B8420BC25A}" type="datetime1">
              <a:rPr lang="fr-FR" smtClean="0"/>
              <a:t>14/01/2015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CFDD-1BD6-4932-A132-4F97C2DC8A27}" type="datetime1">
              <a:rPr lang="fr-FR" smtClean="0"/>
              <a:t>14/01/2015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6904-7BD6-406C-8E49-391622A39098}" type="datetime1">
              <a:rPr lang="fr-FR" smtClean="0"/>
              <a:t>14/01/2015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845-AA31-46BD-A52F-5E28DCEB27C9}" type="datetime1">
              <a:rPr lang="fr-FR" smtClean="0"/>
              <a:t>14/01/2015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B06F3-55EA-4A36-9454-C2CCDC1B2B0E}" type="datetime1">
              <a:rPr lang="fr-FR" smtClean="0"/>
              <a:t>14/01/2015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BFBE4-42FC-4C5C-902A-B3470A004A0B}" type="datetime1">
              <a:rPr lang="fr-FR" smtClean="0"/>
              <a:t>14/01/2015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D19B-D3A1-462F-8BF1-588D7A067C4D}" type="datetime1">
              <a:rPr lang="fr-FR" smtClean="0"/>
              <a:t>14/01/2015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9A45-6B7D-4BB9-88EA-C707C27C0B25}" type="datetime1">
              <a:rPr lang="fr-FR" smtClean="0"/>
              <a:t>14/01/2015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1933-1D5A-47B4-82E3-7746939C50C1}" type="datetime1">
              <a:rPr lang="fr-FR" smtClean="0"/>
              <a:t>14/01/2015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DC22-8B32-4069-846A-078694ECAA9B}" type="datetime1">
              <a:rPr lang="fr-FR" smtClean="0"/>
              <a:t>14/01/2015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E47FC-FD8E-4E85-B0E0-4504BAF736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4321"/>
            <a:ext cx="7772400" cy="489897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Evaluation of </a:t>
            </a:r>
            <a:r>
              <a:rPr lang="fr-FR" sz="3200" b="1" dirty="0" err="1" smtClean="0"/>
              <a:t>PacBio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sequencing</a:t>
            </a:r>
            <a:r>
              <a:rPr lang="fr-FR" sz="3200" b="1" dirty="0" smtClean="0"/>
              <a:t> to </a:t>
            </a:r>
            <a:r>
              <a:rPr lang="fr-FR" sz="3200" b="1" dirty="0" err="1" smtClean="0"/>
              <a:t>improve</a:t>
            </a:r>
            <a:r>
              <a:rPr lang="fr-FR" sz="3200" b="1" dirty="0" smtClean="0"/>
              <a:t> the </a:t>
            </a:r>
            <a:r>
              <a:rPr lang="fr-FR" sz="3200" b="1" dirty="0" err="1" smtClean="0"/>
              <a:t>sunflower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genome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assembly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2400" b="1" dirty="0" smtClean="0"/>
              <a:t>Stéphane </a:t>
            </a:r>
            <a:r>
              <a:rPr lang="fr-FR" sz="2400" b="1" dirty="0" err="1" smtClean="0"/>
              <a:t>Muños</a:t>
            </a:r>
            <a:r>
              <a:rPr lang="fr-FR" sz="2400" b="1" dirty="0" smtClean="0"/>
              <a:t> &amp; Jérôme </a:t>
            </a:r>
            <a:r>
              <a:rPr lang="fr-FR" sz="2400" b="1" dirty="0" err="1" smtClean="0"/>
              <a:t>Gouzy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1600" dirty="0" err="1" smtClean="0"/>
              <a:t>Presented</a:t>
            </a:r>
            <a:r>
              <a:rPr lang="fr-FR" sz="1600" dirty="0" smtClean="0"/>
              <a:t> by Nicolas Langlade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6" name="Espace réservé du contenu 8" descr="Logotype-INRA-cmjn.jpg"/>
          <p:cNvPicPr>
            <a:picLocks noChangeAspect="1"/>
          </p:cNvPicPr>
          <p:nvPr/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7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8" name="Image 7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 err="1" smtClean="0"/>
              <a:t>Comparison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</a:t>
            </a:r>
            <a:r>
              <a:rPr lang="fr-FR" sz="3200" b="1" dirty="0" smtClean="0"/>
              <a:t> the </a:t>
            </a:r>
            <a:r>
              <a:rPr lang="fr-FR" sz="3200" b="1" dirty="0" smtClean="0"/>
              <a:t>bronze </a:t>
            </a:r>
            <a:r>
              <a:rPr lang="fr-FR" sz="3200" b="1" dirty="0" err="1" smtClean="0"/>
              <a:t>assembly</a:t>
            </a:r>
            <a:endParaRPr lang="fr-FR" sz="3200" b="1" dirty="0"/>
          </a:p>
        </p:txBody>
      </p:sp>
      <p:pic>
        <p:nvPicPr>
          <p:cNvPr id="4" name="Espace réservé du contenu 3" descr="Brz-7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484784"/>
            <a:ext cx="6977748" cy="5233311"/>
          </a:xfrm>
        </p:spPr>
      </p:pic>
      <p:sp>
        <p:nvSpPr>
          <p:cNvPr id="5" name="ZoneTexte 4"/>
          <p:cNvSpPr txBox="1"/>
          <p:nvPr/>
        </p:nvSpPr>
        <p:spPr>
          <a:xfrm>
            <a:off x="5796136" y="2636912"/>
            <a:ext cx="3347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nucleotides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without</a:t>
            </a:r>
            <a:r>
              <a:rPr lang="fr-FR" dirty="0" smtClean="0"/>
              <a:t> N the bronze</a:t>
            </a:r>
            <a:br>
              <a:rPr lang="fr-FR" dirty="0" smtClean="0"/>
            </a:br>
            <a:r>
              <a:rPr lang="fr-FR" dirty="0" err="1" smtClean="0"/>
              <a:t>assembly</a:t>
            </a:r>
            <a:r>
              <a:rPr lang="fr-FR" dirty="0" smtClean="0"/>
              <a:t> corresponds to</a:t>
            </a:r>
          </a:p>
          <a:p>
            <a:r>
              <a:rPr lang="fr-FR" dirty="0" smtClean="0"/>
              <a:t>1/3 of the </a:t>
            </a:r>
            <a:r>
              <a:rPr lang="fr-FR" dirty="0" err="1" smtClean="0"/>
              <a:t>PacBio</a:t>
            </a:r>
            <a:r>
              <a:rPr lang="fr-FR" dirty="0" smtClean="0"/>
              <a:t> contig</a:t>
            </a:r>
          </a:p>
          <a:p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err="1" smtClean="0">
                <a:sym typeface="Wingdings" pitchFamily="2" charset="2"/>
              </a:rPr>
              <a:t>Based</a:t>
            </a:r>
            <a:r>
              <a:rPr lang="fr-FR" dirty="0" smtClean="0">
                <a:sym typeface="Wingdings" pitchFamily="2" charset="2"/>
              </a:rPr>
              <a:t> on </a:t>
            </a:r>
            <a:r>
              <a:rPr lang="fr-FR" dirty="0" err="1" smtClean="0">
                <a:sym typeface="Wingdings" pitchFamily="2" charset="2"/>
              </a:rPr>
              <a:t>primary</a:t>
            </a:r>
            <a:r>
              <a:rPr lang="fr-FR" dirty="0" smtClean="0">
                <a:sym typeface="Wingdings" pitchFamily="2" charset="2"/>
              </a:rPr>
              <a:t> analyses, </a:t>
            </a:r>
            <a:br>
              <a:rPr lang="fr-FR" dirty="0" smtClean="0">
                <a:sym typeface="Wingdings" pitchFamily="2" charset="2"/>
              </a:rPr>
            </a:br>
            <a:r>
              <a:rPr lang="fr-FR" dirty="0" smtClean="0">
                <a:sym typeface="Wingdings" pitchFamily="2" charset="2"/>
              </a:rPr>
              <a:t>the bronze </a:t>
            </a:r>
            <a:r>
              <a:rPr lang="fr-FR" dirty="0" err="1" smtClean="0">
                <a:sym typeface="Wingdings" pitchFamily="2" charset="2"/>
              </a:rPr>
              <a:t>assembly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seems</a:t>
            </a:r>
            <a:r>
              <a:rPr lang="fr-FR" dirty="0" smtClean="0">
                <a:sym typeface="Wingdings" pitchFamily="2" charset="2"/>
              </a:rPr>
              <a:t> </a:t>
            </a:r>
            <a:br>
              <a:rPr lang="fr-FR" dirty="0" smtClean="0">
                <a:sym typeface="Wingdings" pitchFamily="2" charset="2"/>
              </a:rPr>
            </a:br>
            <a:r>
              <a:rPr lang="fr-FR" dirty="0" smtClean="0">
                <a:sym typeface="Wingdings" pitchFamily="2" charset="2"/>
              </a:rPr>
              <a:t>to </a:t>
            </a:r>
            <a:r>
              <a:rPr lang="fr-FR" dirty="0" err="1" smtClean="0">
                <a:sym typeface="Wingdings" pitchFamily="2" charset="2"/>
              </a:rPr>
              <a:t>be</a:t>
            </a:r>
            <a:r>
              <a:rPr lang="fr-FR" dirty="0" smtClean="0">
                <a:sym typeface="Wingdings" pitchFamily="2" charset="2"/>
              </a:rPr>
              <a:t> good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the macro </a:t>
            </a:r>
            <a:r>
              <a:rPr lang="fr-FR" dirty="0" err="1" smtClean="0">
                <a:sym typeface="Wingdings" pitchFamily="2" charset="2"/>
              </a:rPr>
              <a:t>level</a:t>
            </a:r>
            <a:r>
              <a:rPr lang="fr-FR" dirty="0" smtClean="0">
                <a:sym typeface="Wingdings" pitchFamily="2" charset="2"/>
              </a:rPr>
              <a:t> but </a:t>
            </a:r>
            <a:r>
              <a:rPr lang="fr-FR" dirty="0" err="1" smtClean="0">
                <a:sym typeface="Wingdings" pitchFamily="2" charset="2"/>
              </a:rPr>
              <a:t>still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fragmentary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 smtClean="0">
                <a:sym typeface="Wingdings" pitchFamily="2" charset="2"/>
              </a:rPr>
              <a:t>at</a:t>
            </a:r>
            <a:r>
              <a:rPr lang="fr-FR" dirty="0" smtClean="0">
                <a:sym typeface="Wingdings" pitchFamily="2" charset="2"/>
              </a:rPr>
              <a:t> the micro </a:t>
            </a:r>
            <a:r>
              <a:rPr lang="fr-FR" dirty="0" err="1" smtClean="0">
                <a:sym typeface="Wingdings" pitchFamily="2" charset="2"/>
              </a:rPr>
              <a:t>level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8" name="Espace réservé du contenu 8" descr="Logotype-INRA-cmjn.jpg"/>
          <p:cNvPicPr>
            <a:picLocks noChangeAspect="1"/>
          </p:cNvPicPr>
          <p:nvPr/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9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0" name="Image 9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-315416"/>
            <a:ext cx="8539163" cy="1433513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Fungus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genome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91516"/>
            <a:ext cx="2664295" cy="3744416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1600" b="1" dirty="0" smtClean="0">
                <a:solidFill>
                  <a:srgbClr val="C00000"/>
                </a:solidFill>
              </a:rPr>
              <a:t>20X </a:t>
            </a:r>
            <a:r>
              <a:rPr lang="fr-FR" sz="1600" b="1" dirty="0" smtClean="0">
                <a:solidFill>
                  <a:srgbClr val="C00000"/>
                </a:solidFill>
              </a:rPr>
              <a:t>454 </a:t>
            </a:r>
          </a:p>
          <a:p>
            <a:endParaRPr lang="fr-FR" sz="2400" dirty="0" smtClean="0"/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NUM         550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MIN       1 000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MAX     867 920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N50 BP  194 032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N50 NUM      41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MEAN     46 651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MEDIAN    3 777</a:t>
            </a:r>
          </a:p>
          <a:p>
            <a:pPr>
              <a:buNone/>
            </a:pPr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BP   25 658 516</a:t>
            </a:r>
          </a:p>
          <a:p>
            <a:pPr>
              <a:buNone/>
            </a:pPr>
            <a:r>
              <a:rPr lang="fr-FR" sz="1600" b="1" dirty="0" smtClean="0">
                <a:latin typeface="Courier New" pitchFamily="49" charset="0"/>
                <a:cs typeface="Courier New" pitchFamily="49" charset="0"/>
              </a:rPr>
              <a:t>%N            3.7%</a:t>
            </a:r>
            <a:endParaRPr lang="fr-F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059832" y="1691516"/>
            <a:ext cx="2952328" cy="396044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Illumina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paired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-end 1000x, mate pair</a:t>
            </a:r>
            <a:r>
              <a:rPr kumimoji="0" lang="fr-FR" sz="1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 3, 8 et « 20 » kb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NUM            401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MIN          1 001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MAX      1 358 271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N50 BP     313 520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N50 NUM         25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MEAN        68 987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MEDIAN      14 860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BP      27 663 995</a:t>
            </a:r>
          </a:p>
          <a:p>
            <a:pPr marL="341313" lvl="0" indent="-341313" eaLnBrk="0" hangingPunct="0">
              <a:spcBef>
                <a:spcPts val="800"/>
              </a:spcBef>
              <a:buClr>
                <a:srgbClr val="A3C145"/>
              </a:buClr>
              <a:buSzPct val="80000"/>
            </a:pPr>
            <a:r>
              <a:rPr lang="pt-BR" sz="1600" b="1" kern="0" dirty="0" smtClean="0">
                <a:latin typeface="Courier New" pitchFamily="49" charset="0"/>
                <a:cs typeface="Courier New" pitchFamily="49" charset="0"/>
              </a:rPr>
              <a:t>%N               5%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084168" y="1691516"/>
            <a:ext cx="2880320" cy="35283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1313" lvl="0" indent="-341313" defTabSz="449263" eaLnBrk="0" fontAlgn="base" hangingPunct="0"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/>
            </a:pPr>
            <a:r>
              <a:rPr lang="fr-FR" sz="1600" b="1" kern="0" dirty="0" err="1" smtClean="0">
                <a:solidFill>
                  <a:srgbClr val="C00000"/>
                </a:solidFill>
              </a:rPr>
              <a:t>PacBio</a:t>
            </a:r>
            <a:endParaRPr lang="fr-FR" sz="1600" b="1" kern="0" dirty="0" smtClean="0">
              <a:solidFill>
                <a:srgbClr val="C00000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pt-BR" b="1" dirty="0" smtClean="0">
              <a:latin typeface="Courier New" pitchFamily="49" charset="0"/>
              <a:cs typeface="Courier New" pitchFamily="49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NUM     </a:t>
            </a: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25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MIN     21845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MAX     4 060 456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N50 BP  1 739 955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N50 NUM 6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MEAN    1 194 760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MEDIAN  1 059 621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BP      29 869 023</a:t>
            </a:r>
          </a:p>
          <a:p>
            <a:pPr marL="342900" lvl="0" indent="-342900">
              <a:spcBef>
                <a:spcPct val="20000"/>
              </a:spcBef>
            </a:pPr>
            <a:r>
              <a:rPr lang="pt-BR" b="1" dirty="0" smtClean="0">
                <a:latin typeface="Courier New" pitchFamily="49" charset="0"/>
                <a:cs typeface="Courier New" pitchFamily="49" charset="0"/>
              </a:rPr>
              <a:t>% N    0%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47864" y="5598532"/>
            <a:ext cx="243778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Bioinfo</a:t>
            </a:r>
            <a:r>
              <a:rPr lang="fr-FR" b="1" dirty="0" smtClean="0">
                <a:solidFill>
                  <a:srgbClr val="C00000"/>
                </a:solidFill>
              </a:rPr>
              <a:t>: </a:t>
            </a:r>
            <a:r>
              <a:rPr lang="fr-FR" b="1" dirty="0" err="1" smtClean="0">
                <a:solidFill>
                  <a:srgbClr val="C00000"/>
                </a:solidFill>
              </a:rPr>
              <a:t>several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months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04134" y="5589240"/>
            <a:ext cx="18685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Bioinfo</a:t>
            </a:r>
            <a:r>
              <a:rPr lang="fr-FR" b="1" dirty="0" smtClean="0">
                <a:solidFill>
                  <a:srgbClr val="C00000"/>
                </a:solidFill>
              </a:rPr>
              <a:t>: one </a:t>
            </a:r>
            <a:r>
              <a:rPr lang="fr-FR" b="1" dirty="0" err="1" smtClean="0">
                <a:solidFill>
                  <a:srgbClr val="C00000"/>
                </a:solidFill>
              </a:rPr>
              <a:t>day</a:t>
            </a:r>
            <a:r>
              <a:rPr lang="fr-FR" b="1" dirty="0" smtClean="0">
                <a:solidFill>
                  <a:srgbClr val="C00000"/>
                </a:solidFill>
              </a:rPr>
              <a:t> !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35896" y="692696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Jérôme </a:t>
            </a:r>
            <a:r>
              <a:rPr lang="fr-FR" dirty="0" err="1" smtClean="0"/>
              <a:t>Gouzy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15" name="Espace réservé du contenu 8" descr="Logotype-INRA-cmjn.jpg"/>
          <p:cNvPicPr>
            <a:picLocks noChangeAspect="1"/>
          </p:cNvPicPr>
          <p:nvPr/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16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7" name="Image 16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3608" y="1187460"/>
            <a:ext cx="709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Comparison</a:t>
            </a:r>
            <a:r>
              <a:rPr lang="fr-FR" b="1" dirty="0" smtClean="0"/>
              <a:t> of the </a:t>
            </a:r>
            <a:r>
              <a:rPr lang="fr-FR" b="1" dirty="0" err="1" smtClean="0"/>
              <a:t>sequencing</a:t>
            </a:r>
            <a:r>
              <a:rPr lang="fr-FR" b="1" dirty="0" smtClean="0"/>
              <a:t> techniques for de novo </a:t>
            </a:r>
            <a:r>
              <a:rPr lang="fr-FR" b="1" dirty="0" err="1" smtClean="0"/>
              <a:t>genome</a:t>
            </a:r>
            <a:r>
              <a:rPr lang="fr-FR" b="1" dirty="0" smtClean="0"/>
              <a:t> </a:t>
            </a:r>
            <a:r>
              <a:rPr lang="fr-FR" b="1" dirty="0" err="1" smtClean="0"/>
              <a:t>assembly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23528" y="1486525"/>
            <a:ext cx="338437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Pacbio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chemistry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 » P5/C3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NUM     658 501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MIN          50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MAX      33 585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MEAN      7 925   &lt;&lt;&lt;&lt;&lt;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MEDIAN    7 213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BP        5,2Gb  (~150x)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dottup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6825" y="2228041"/>
            <a:ext cx="5057663" cy="37932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88024" y="1414517"/>
            <a:ext cx="382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Long </a:t>
            </a:r>
            <a:r>
              <a:rPr lang="fr-FR" b="1" dirty="0" err="1" smtClean="0"/>
              <a:t>reads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solve</a:t>
            </a:r>
            <a:r>
              <a:rPr lang="fr-FR" b="1" dirty="0" smtClean="0"/>
              <a:t> the </a:t>
            </a:r>
            <a:r>
              <a:rPr lang="fr-FR" b="1" dirty="0" err="1" smtClean="0"/>
              <a:t>assembly</a:t>
            </a:r>
            <a:r>
              <a:rPr lang="fr-FR" b="1" dirty="0" smtClean="0"/>
              <a:t> of </a:t>
            </a:r>
            <a:br>
              <a:rPr lang="fr-FR" b="1" dirty="0" smtClean="0"/>
            </a:b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cryptic</a:t>
            </a:r>
            <a:r>
              <a:rPr lang="fr-FR" b="1" dirty="0" smtClean="0"/>
              <a:t> chromosomes  </a:t>
            </a:r>
            <a:endParaRPr lang="fr-FR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9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0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1" name="Image 10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979038" y="395953"/>
            <a:ext cx="533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 smtClean="0"/>
              <a:t>Repeats</a:t>
            </a:r>
            <a:r>
              <a:rPr lang="fr-FR" sz="3200" b="1" dirty="0" smtClean="0"/>
              <a:t> in the </a:t>
            </a:r>
            <a:r>
              <a:rPr lang="fr-FR" sz="3200" b="1" dirty="0" err="1" smtClean="0"/>
              <a:t>fungus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genome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971600" y="188640"/>
            <a:ext cx="7755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Proposal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sequence</a:t>
            </a:r>
            <a:r>
              <a:rPr lang="fr-FR" sz="2400" b="1" dirty="0" smtClean="0"/>
              <a:t> the full </a:t>
            </a:r>
            <a:r>
              <a:rPr lang="fr-FR" sz="2400" b="1" dirty="0" err="1" smtClean="0"/>
              <a:t>sunflower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genome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Pacbio</a:t>
            </a:r>
            <a:endParaRPr lang="fr-FR" sz="2400" b="1" dirty="0"/>
          </a:p>
        </p:txBody>
      </p:sp>
      <p:pic>
        <p:nvPicPr>
          <p:cNvPr id="6146" name="Picture 2" descr="http://files.pacb.com/png/P6C4-distribution_l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5855" y="1321866"/>
            <a:ext cx="3480321" cy="319319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3528" y="899428"/>
            <a:ext cx="617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Lastest</a:t>
            </a:r>
            <a:r>
              <a:rPr lang="fr-FR" dirty="0" smtClean="0"/>
              <a:t> </a:t>
            </a:r>
            <a:r>
              <a:rPr lang="fr-FR" dirty="0" err="1" smtClean="0"/>
              <a:t>chemistry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ones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(~14kb vs 8kb)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28983" y="4725144"/>
            <a:ext cx="51032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360 Gb to </a:t>
            </a:r>
            <a:r>
              <a:rPr lang="fr-FR" dirty="0" err="1" smtClean="0">
                <a:sym typeface="Wingdings" pitchFamily="2" charset="2"/>
              </a:rPr>
              <a:t>sequence</a:t>
            </a:r>
            <a:r>
              <a:rPr lang="fr-FR" dirty="0" smtClean="0">
                <a:sym typeface="Wingdings" pitchFamily="2" charset="2"/>
              </a:rPr>
              <a:t> = </a:t>
            </a:r>
            <a:r>
              <a:rPr lang="fr-FR" dirty="0" err="1" smtClean="0">
                <a:sym typeface="Wingdings" pitchFamily="2" charset="2"/>
              </a:rPr>
              <a:t>t</a:t>
            </a:r>
            <a:r>
              <a:rPr lang="fr-FR" dirty="0" err="1" smtClean="0"/>
              <a:t>arget</a:t>
            </a:r>
            <a:r>
              <a:rPr lang="fr-FR" dirty="0" smtClean="0"/>
              <a:t> 100X </a:t>
            </a:r>
            <a:r>
              <a:rPr lang="fr-FR" dirty="0" err="1" smtClean="0"/>
              <a:t>coverage</a:t>
            </a:r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700Mb / </a:t>
            </a:r>
            <a:r>
              <a:rPr lang="fr-FR" dirty="0" smtClean="0"/>
              <a:t>SMRT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</a:p>
          <a:p>
            <a:pPr>
              <a:buFont typeface="Wingdings"/>
              <a:buChar char="è"/>
            </a:pPr>
            <a:r>
              <a:rPr lang="fr-FR" dirty="0" smtClean="0"/>
              <a:t> 515 SMRT </a:t>
            </a:r>
            <a:r>
              <a:rPr lang="fr-FR" dirty="0" err="1" smtClean="0"/>
              <a:t>Cell</a:t>
            </a:r>
            <a:endParaRPr lang="fr-FR" dirty="0" smtClean="0"/>
          </a:p>
          <a:p>
            <a:pPr>
              <a:buFont typeface="Wingdings"/>
              <a:buChar char="è"/>
            </a:pPr>
            <a:r>
              <a:rPr lang="fr-FR" dirty="0" smtClean="0"/>
              <a:t> </a:t>
            </a:r>
            <a:r>
              <a:rPr lang="fr-FR" dirty="0" err="1" smtClean="0"/>
              <a:t>Quote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 smtClean="0"/>
          </a:p>
          <a:p>
            <a:pPr>
              <a:buFont typeface="Wingdings"/>
              <a:buChar char="è"/>
            </a:pPr>
            <a:r>
              <a:rPr lang="fr-FR" dirty="0" smtClean="0"/>
              <a:t> 6months </a:t>
            </a:r>
            <a:r>
              <a:rPr lang="fr-FR" dirty="0" smtClean="0"/>
              <a:t>of ~full time of the machine </a:t>
            </a:r>
            <a:r>
              <a:rPr lang="fr-FR" dirty="0" err="1" smtClean="0"/>
              <a:t>throughput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10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1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2" name="Image 11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Next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Steps</a:t>
            </a:r>
            <a:r>
              <a:rPr lang="fr-FR" sz="3200" b="1" dirty="0" smtClean="0"/>
              <a:t> (2015)</a:t>
            </a:r>
            <a:endParaRPr lang="fr-FR" sz="3200" b="1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179512" y="1124744"/>
            <a:ext cx="8507288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arenR"/>
            </a:pPr>
            <a:r>
              <a:rPr lang="fr-FR" sz="2400" dirty="0" smtClean="0"/>
              <a:t>The SUNRISE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dedicate</a:t>
            </a:r>
            <a:r>
              <a:rPr lang="fr-FR" sz="2400" dirty="0" smtClean="0"/>
              <a:t> part of the « </a:t>
            </a:r>
            <a:r>
              <a:rPr lang="fr-FR" sz="2400" dirty="0" err="1" smtClean="0"/>
              <a:t>genomic</a:t>
            </a:r>
            <a:r>
              <a:rPr lang="fr-FR" sz="2400" dirty="0" smtClean="0"/>
              <a:t> </a:t>
            </a:r>
            <a:r>
              <a:rPr lang="fr-FR" sz="2400" dirty="0" err="1" smtClean="0"/>
              <a:t>resources</a:t>
            </a:r>
            <a:r>
              <a:rPr lang="fr-FR" sz="2400" dirty="0" smtClean="0"/>
              <a:t> » WP </a:t>
            </a:r>
            <a:r>
              <a:rPr lang="fr-FR" sz="2400" dirty="0" smtClean="0"/>
              <a:t>budget (leader S. </a:t>
            </a:r>
            <a:r>
              <a:rPr lang="fr-FR" sz="2400" dirty="0" err="1" smtClean="0"/>
              <a:t>Muños</a:t>
            </a:r>
            <a:r>
              <a:rPr lang="fr-FR" sz="2400" dirty="0" smtClean="0"/>
              <a:t>)</a:t>
            </a:r>
          </a:p>
          <a:p>
            <a:pPr marL="971550" lvl="1" indent="-514350">
              <a:buAutoNum type="arabicParenR"/>
            </a:pPr>
            <a:endParaRPr lang="fr-FR" dirty="0" smtClean="0"/>
          </a:p>
          <a:p>
            <a:pPr marL="971550" lvl="1" indent="-514350">
              <a:buAutoNum type="arabicParenR"/>
            </a:pPr>
            <a:r>
              <a:rPr lang="fr-FR" sz="2400" dirty="0" err="1" smtClean="0"/>
              <a:t>Organization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sequencing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latest</a:t>
            </a:r>
            <a:r>
              <a:rPr lang="fr-FR" sz="2400" dirty="0" smtClean="0"/>
              <a:t> </a:t>
            </a:r>
            <a:r>
              <a:rPr lang="fr-FR" sz="2400" dirty="0" err="1" smtClean="0"/>
              <a:t>chemistry</a:t>
            </a:r>
            <a:r>
              <a:rPr lang="fr-FR" sz="2400" dirty="0" smtClean="0"/>
              <a:t> on </a:t>
            </a:r>
            <a:r>
              <a:rPr lang="fr-FR" sz="2400" dirty="0" err="1" smtClean="0"/>
              <a:t>at</a:t>
            </a:r>
            <a:r>
              <a:rPr lang="fr-FR" sz="2400" dirty="0" smtClean="0"/>
              <a:t> least 2 </a:t>
            </a:r>
            <a:r>
              <a:rPr lang="fr-FR" sz="2400" dirty="0" err="1" smtClean="0"/>
              <a:t>platforms</a:t>
            </a:r>
            <a:endParaRPr lang="fr-FR" sz="2400" dirty="0" smtClean="0"/>
          </a:p>
          <a:p>
            <a:pPr marL="971550" lvl="1" indent="-514350">
              <a:buAutoNum type="arabicParenR"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fr-FR" sz="2400" dirty="0" err="1" smtClean="0">
                <a:solidFill>
                  <a:prstClr val="black"/>
                </a:solidFill>
              </a:rPr>
              <a:t>Evaluate</a:t>
            </a:r>
            <a:r>
              <a:rPr lang="fr-FR" sz="2400" dirty="0" smtClean="0">
                <a:solidFill>
                  <a:prstClr val="black"/>
                </a:solidFill>
              </a:rPr>
              <a:t> the </a:t>
            </a:r>
            <a:r>
              <a:rPr lang="fr-FR" sz="2400" dirty="0" err="1" smtClean="0">
                <a:solidFill>
                  <a:prstClr val="black"/>
                </a:solidFill>
              </a:rPr>
              <a:t>need</a:t>
            </a:r>
            <a:r>
              <a:rPr lang="fr-FR" sz="2400" dirty="0" smtClean="0">
                <a:solidFill>
                  <a:prstClr val="black"/>
                </a:solidFill>
              </a:rPr>
              <a:t> to </a:t>
            </a:r>
            <a:r>
              <a:rPr lang="fr-FR" sz="2400" dirty="0" err="1" smtClean="0">
                <a:solidFill>
                  <a:prstClr val="black"/>
                </a:solidFill>
              </a:rPr>
              <a:t>integrate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previous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data </a:t>
            </a:r>
            <a:r>
              <a:rPr lang="fr-FR" sz="2400" dirty="0" smtClean="0">
                <a:solidFill>
                  <a:prstClr val="black"/>
                </a:solidFill>
              </a:rPr>
              <a:t>in the </a:t>
            </a:r>
            <a:r>
              <a:rPr lang="fr-FR" sz="2400" dirty="0" err="1" smtClean="0">
                <a:solidFill>
                  <a:prstClr val="black"/>
                </a:solidFill>
              </a:rPr>
              <a:t>assembly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process</a:t>
            </a:r>
            <a:endParaRPr lang="fr-FR" sz="24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Arial" pitchFamily="34" charset="0"/>
              <a:buAutoNum type="arabicParenR"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fr-FR" sz="2400" dirty="0" err="1" smtClean="0">
                <a:solidFill>
                  <a:prstClr val="black"/>
                </a:solidFill>
              </a:rPr>
              <a:t>Evaluate</a:t>
            </a:r>
            <a:r>
              <a:rPr lang="fr-FR" sz="2400" dirty="0" smtClean="0">
                <a:solidFill>
                  <a:prstClr val="black"/>
                </a:solidFill>
              </a:rPr>
              <a:t> the </a:t>
            </a:r>
            <a:r>
              <a:rPr lang="fr-FR" sz="2400" dirty="0" err="1" smtClean="0">
                <a:solidFill>
                  <a:prstClr val="black"/>
                </a:solidFill>
              </a:rPr>
              <a:t>need</a:t>
            </a:r>
            <a:r>
              <a:rPr lang="fr-FR" sz="2400" dirty="0" smtClean="0">
                <a:solidFill>
                  <a:prstClr val="black"/>
                </a:solidFill>
              </a:rPr>
              <a:t> of </a:t>
            </a:r>
            <a:r>
              <a:rPr lang="fr-FR" sz="2400" dirty="0" err="1" smtClean="0">
                <a:solidFill>
                  <a:prstClr val="black"/>
                </a:solidFill>
              </a:rPr>
              <a:t>optical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mapping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br>
              <a:rPr lang="fr-FR" sz="2400" dirty="0" smtClean="0">
                <a:solidFill>
                  <a:prstClr val="black"/>
                </a:solidFill>
              </a:rPr>
            </a:br>
            <a:r>
              <a:rPr lang="fr-FR" sz="2400" dirty="0" smtClean="0">
                <a:solidFill>
                  <a:prstClr val="black"/>
                </a:solidFill>
              </a:rPr>
              <a:t>(</a:t>
            </a:r>
            <a:r>
              <a:rPr lang="fr-FR" sz="2400" dirty="0" err="1" smtClean="0">
                <a:solidFill>
                  <a:prstClr val="black"/>
                </a:solidFill>
              </a:rPr>
              <a:t>cost</a:t>
            </a:r>
            <a:r>
              <a:rPr lang="fr-FR" sz="2400" dirty="0" smtClean="0">
                <a:solidFill>
                  <a:prstClr val="black"/>
                </a:solidFill>
              </a:rPr>
              <a:t>/</a:t>
            </a:r>
            <a:r>
              <a:rPr lang="fr-FR" sz="2400" dirty="0" err="1" smtClean="0">
                <a:solidFill>
                  <a:prstClr val="black"/>
                </a:solidFill>
              </a:rPr>
              <a:t>density</a:t>
            </a:r>
            <a:r>
              <a:rPr lang="fr-FR" sz="2400" dirty="0" smtClean="0">
                <a:solidFill>
                  <a:prstClr val="black"/>
                </a:solidFill>
              </a:rPr>
              <a:t>)</a:t>
            </a:r>
          </a:p>
          <a:p>
            <a:pPr marL="971550" lvl="1" indent="-514350">
              <a:buFont typeface="Arial" pitchFamily="34" charset="0"/>
              <a:buAutoNum type="arabicParenR"/>
            </a:pPr>
            <a:endParaRPr lang="fr-FR" sz="2400" dirty="0" smtClean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7" name="Espace réservé du contenu 8" descr="Logotype-INRA-cmjn.jpg"/>
          <p:cNvPicPr>
            <a:picLocks noChangeAspect="1"/>
          </p:cNvPicPr>
          <p:nvPr/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8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9" name="Image 8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Next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Steps</a:t>
            </a:r>
            <a:r>
              <a:rPr lang="fr-FR" sz="3200" b="1" dirty="0" smtClean="0"/>
              <a:t> (2016)</a:t>
            </a:r>
            <a:endParaRPr lang="fr-FR" sz="3200" b="1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179512" y="1124744"/>
            <a:ext cx="850728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 startAt="5"/>
            </a:pPr>
            <a:r>
              <a:rPr lang="en-US" sz="2400" dirty="0" smtClean="0"/>
              <a:t>Annotation of the “</a:t>
            </a:r>
            <a:r>
              <a:rPr lang="en-US" sz="2400" dirty="0" err="1" smtClean="0"/>
              <a:t>PacBio</a:t>
            </a:r>
            <a:r>
              <a:rPr lang="en-US" sz="2400" dirty="0" smtClean="0"/>
              <a:t>” assembly</a:t>
            </a:r>
          </a:p>
          <a:p>
            <a:pPr marL="971550" lvl="1" indent="-514350">
              <a:buFont typeface="+mj-lt"/>
              <a:buAutoNum type="arabicParenR" startAt="5"/>
            </a:pPr>
            <a:endParaRPr lang="en-US" sz="2400" dirty="0" smtClean="0"/>
          </a:p>
          <a:p>
            <a:pPr marL="971550" lvl="1" indent="-514350">
              <a:buFont typeface="+mj-lt"/>
              <a:buAutoNum type="arabicParenR" startAt="5"/>
            </a:pPr>
            <a:r>
              <a:rPr lang="en-US" sz="2400" dirty="0" smtClean="0"/>
              <a:t>Development of the web portal for the “</a:t>
            </a:r>
            <a:r>
              <a:rPr lang="en-US" sz="2400" dirty="0" err="1" smtClean="0"/>
              <a:t>PacBio</a:t>
            </a:r>
            <a:r>
              <a:rPr lang="en-US" sz="2400" dirty="0" smtClean="0"/>
              <a:t>” assembly</a:t>
            </a:r>
          </a:p>
          <a:p>
            <a:pPr marL="971550" lvl="1" indent="-514350">
              <a:buFont typeface="+mj-lt"/>
              <a:buAutoNum type="arabicParenR" startAt="5"/>
            </a:pPr>
            <a:endParaRPr lang="en-US" sz="2400" dirty="0" smtClean="0"/>
          </a:p>
          <a:p>
            <a:pPr marL="971550" lvl="1" indent="-514350">
              <a:buFont typeface="+mj-lt"/>
              <a:buAutoNum type="arabicParenR" startAt="5"/>
            </a:pPr>
            <a:r>
              <a:rPr lang="en-US" sz="2400" dirty="0" smtClean="0"/>
              <a:t>Integration </a:t>
            </a:r>
            <a:r>
              <a:rPr lang="en-US" sz="2400" dirty="0" smtClean="0"/>
              <a:t>of the different type of </a:t>
            </a:r>
            <a:r>
              <a:rPr lang="en-US" sz="2400" dirty="0" smtClean="0"/>
              <a:t>data </a:t>
            </a:r>
            <a:br>
              <a:rPr lang="en-US" sz="2400" dirty="0" smtClean="0"/>
            </a:br>
            <a:r>
              <a:rPr lang="en-US" sz="2400" dirty="0" smtClean="0"/>
              <a:t>(Expression, SNPs…)</a:t>
            </a:r>
            <a:endParaRPr lang="en-US" sz="2400" dirty="0" smtClean="0"/>
          </a:p>
          <a:p>
            <a:pPr marL="971550" lvl="1" indent="-514350">
              <a:buAutoNum type="arabicParenR" startAt="5"/>
            </a:pPr>
            <a:endParaRPr lang="fr-FR" dirty="0" smtClean="0"/>
          </a:p>
          <a:p>
            <a:pPr marL="971550" lvl="1" indent="-514350">
              <a:buAutoNum type="arabicParenR" startAt="5"/>
            </a:pPr>
            <a:r>
              <a:rPr lang="fr-FR" sz="2400" dirty="0" err="1" smtClean="0"/>
              <a:t>Any</a:t>
            </a:r>
            <a:r>
              <a:rPr lang="fr-FR" sz="2400" dirty="0" smtClean="0"/>
              <a:t> suggestion!!!</a:t>
            </a:r>
            <a:endParaRPr lang="fr-FR" sz="2400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7" name="Espace réservé du contenu 8" descr="Logotype-INRA-cmjn.jpg"/>
          <p:cNvPicPr>
            <a:picLocks noChangeAspect="1"/>
          </p:cNvPicPr>
          <p:nvPr/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8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9" name="Image 8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/>
              <a:t>Recent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experiences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with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PacBio</a:t>
            </a:r>
            <a:r>
              <a:rPr lang="fr-FR" sz="3200" b="1" dirty="0" smtClean="0"/>
              <a:t> data</a:t>
            </a:r>
            <a:endParaRPr lang="fr-FR" sz="3200" b="1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956502" cy="2172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at</a:t>
            </a:r>
            <a:r>
              <a:rPr lang="fr-FR" dirty="0" smtClean="0"/>
              <a:t> a </a:t>
            </a:r>
            <a:r>
              <a:rPr lang="fr-FR" dirty="0" smtClean="0"/>
              <a:t>locus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(</a:t>
            </a:r>
            <a:r>
              <a:rPr lang="fr-FR" dirty="0" err="1" smtClean="0"/>
              <a:t>Sunflower</a:t>
            </a:r>
            <a:r>
              <a:rPr lang="fr-FR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 </a:t>
            </a:r>
            <a:r>
              <a:rPr lang="fr-FR" dirty="0" err="1" smtClean="0"/>
              <a:t>genome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(</a:t>
            </a:r>
            <a:r>
              <a:rPr lang="fr-FR" dirty="0" err="1" smtClean="0"/>
              <a:t>fungus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7" name="Espace réservé du contenu 8" descr="Logotype-INRA-cmjn.jpg"/>
          <p:cNvPicPr>
            <a:picLocks noChangeAspect="1"/>
          </p:cNvPicPr>
          <p:nvPr/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8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9" name="Image 8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407566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/>
              <a:t>Map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based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cloning</a:t>
            </a:r>
            <a:r>
              <a:rPr lang="fr-FR" sz="3200" b="1" dirty="0" smtClean="0"/>
              <a:t> of a </a:t>
            </a:r>
            <a:r>
              <a:rPr lang="fr-FR" sz="3200" b="1" dirty="0" err="1" smtClean="0"/>
              <a:t>downy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mildew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resistance</a:t>
            </a:r>
            <a:r>
              <a:rPr lang="fr-FR" sz="3200" b="1" dirty="0" smtClean="0"/>
              <a:t> locus 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54053" y="6093296"/>
            <a:ext cx="683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QRM1 in a 0.4cM </a:t>
            </a:r>
            <a:r>
              <a:rPr lang="fr-FR" dirty="0" err="1" smtClean="0"/>
              <a:t>window</a:t>
            </a:r>
            <a:r>
              <a:rPr lang="fr-FR" dirty="0" smtClean="0"/>
              <a:t>, </a:t>
            </a:r>
            <a:r>
              <a:rPr lang="fr-FR" dirty="0" err="1" smtClean="0"/>
              <a:t>partially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a contig of 6 BAC clones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802959" y="1331476"/>
            <a:ext cx="17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Stéphane </a:t>
            </a:r>
            <a:r>
              <a:rPr lang="fr-FR" dirty="0" err="1" smtClean="0"/>
              <a:t>Muños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012" y="1628800"/>
            <a:ext cx="6038658" cy="44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11" name="Espace réservé du contenu 8" descr="Logotype-INRA-cmjn.jpg"/>
          <p:cNvPicPr>
            <a:picLocks noChangeAspect="1"/>
          </p:cNvPicPr>
          <p:nvPr/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  <a:prstGeom prst="rect">
            <a:avLst/>
          </a:prstGeom>
        </p:spPr>
      </p:pic>
      <p:pic>
        <p:nvPicPr>
          <p:cNvPr id="12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3" name="Image 12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2400926" y="467380"/>
            <a:ext cx="4331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Results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using</a:t>
            </a:r>
            <a:r>
              <a:rPr lang="fr-FR" sz="2800" b="1" dirty="0" smtClean="0"/>
              <a:t> Roche </a:t>
            </a:r>
            <a:r>
              <a:rPr lang="fr-FR" sz="2800" b="1" dirty="0" smtClean="0"/>
              <a:t>454 </a:t>
            </a:r>
            <a:r>
              <a:rPr lang="fr-FR" sz="2800" b="1" dirty="0" smtClean="0"/>
              <a:t>MP</a:t>
            </a:r>
            <a:endParaRPr lang="fr-FR" sz="28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80120" y="1430691"/>
            <a:ext cx="3203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BAC-1 (160.3kb)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scaffolds, 11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contigs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(5+6).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NUM     2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     73144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MAX     76146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N50 BP  76146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N50 NUM 1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MEAN    74645.00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MEDIAN  73144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BP      149290 (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3.5% N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(coverage : ~90%)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36504" y="1412776"/>
            <a:ext cx="3059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BAC-6 (147.1kb)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scaffolds, 12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contigs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(9+3).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NUM     2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     21016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MAX     110513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N50 BP  110513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N50 NUM 1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MEAN    65764.50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MEDIAN  21016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BP      131529  (2.1% 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b="1" dirty="0" err="1" smtClean="0">
                <a:latin typeface="Arial" pitchFamily="34" charset="0"/>
                <a:cs typeface="Arial" pitchFamily="34" charset="0"/>
              </a:rPr>
              <a:t>coverage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 : ~87%)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403648" y="516996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C00000"/>
                </a:solidFill>
              </a:rPr>
              <a:t>At</a:t>
            </a:r>
            <a:r>
              <a:rPr lang="fr-FR" dirty="0" smtClean="0">
                <a:solidFill>
                  <a:srgbClr val="C00000"/>
                </a:solidFill>
              </a:rPr>
              <a:t> least 10% of </a:t>
            </a:r>
            <a:r>
              <a:rPr lang="fr-FR" dirty="0" err="1" smtClean="0">
                <a:solidFill>
                  <a:srgbClr val="C00000"/>
                </a:solidFill>
              </a:rPr>
              <a:t>missing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sequences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at</a:t>
            </a:r>
            <a:r>
              <a:rPr lang="fr-FR" dirty="0" smtClean="0">
                <a:solidFill>
                  <a:srgbClr val="C00000"/>
                </a:solidFill>
              </a:rPr>
              <a:t> a BAC clone </a:t>
            </a:r>
            <a:r>
              <a:rPr lang="fr-FR" dirty="0" err="1" smtClean="0">
                <a:solidFill>
                  <a:srgbClr val="C00000"/>
                </a:solidFill>
              </a:rPr>
              <a:t>level</a:t>
            </a:r>
            <a:endParaRPr lang="fr-FR" dirty="0" smtClean="0">
              <a:solidFill>
                <a:srgbClr val="C00000"/>
              </a:solidFill>
            </a:endParaRPr>
          </a:p>
          <a:p>
            <a:endParaRPr lang="fr-FR" dirty="0" smtClean="0">
              <a:solidFill>
                <a:srgbClr val="C0000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fr-FR" dirty="0" err="1" smtClean="0">
                <a:solidFill>
                  <a:srgbClr val="C00000"/>
                </a:solidFill>
                <a:sym typeface="Wingdings" pitchFamily="2" charset="2"/>
              </a:rPr>
              <a:t>Very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sym typeface="Wingdings" pitchFamily="2" charset="2"/>
              </a:rPr>
              <a:t>very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hard to assemble </a:t>
            </a:r>
            <a:r>
              <a:rPr lang="fr-FR" dirty="0" err="1" smtClean="0">
                <a:solidFill>
                  <a:srgbClr val="C00000"/>
                </a:solidFill>
                <a:sym typeface="Wingdings" pitchFamily="2" charset="2"/>
              </a:rPr>
              <a:t>Sunflower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sym typeface="Wingdings" pitchFamily="2" charset="2"/>
              </a:rPr>
              <a:t>even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sym typeface="Wingdings" pitchFamily="2" charset="2"/>
              </a:rPr>
              <a:t>at</a:t>
            </a:r>
            <a:r>
              <a:rPr lang="fr-FR" dirty="0" smtClean="0">
                <a:solidFill>
                  <a:srgbClr val="C00000"/>
                </a:solidFill>
                <a:sym typeface="Wingdings" pitchFamily="2" charset="2"/>
              </a:rPr>
              <a:t> a micro </a:t>
            </a:r>
            <a:r>
              <a:rPr lang="fr-FR" dirty="0" err="1" smtClean="0">
                <a:solidFill>
                  <a:srgbClr val="C00000"/>
                </a:solidFill>
                <a:sym typeface="Wingdings" pitchFamily="2" charset="2"/>
              </a:rPr>
              <a:t>scale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08112" y="4694947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 15kb of </a:t>
            </a:r>
            <a:r>
              <a:rPr lang="fr-FR" b="1" dirty="0" err="1" smtClean="0"/>
              <a:t>missing</a:t>
            </a:r>
            <a:r>
              <a:rPr lang="fr-FR" b="1" dirty="0" smtClean="0"/>
              <a:t> </a:t>
            </a:r>
            <a:r>
              <a:rPr lang="fr-FR" b="1" dirty="0" err="1" smtClean="0"/>
              <a:t>sequences</a:t>
            </a:r>
            <a:endParaRPr lang="fr-FR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4157242" y="4694947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~ 19kb of </a:t>
            </a:r>
            <a:r>
              <a:rPr lang="fr-FR" b="1" dirty="0" err="1" smtClean="0"/>
              <a:t>missing</a:t>
            </a:r>
            <a:r>
              <a:rPr lang="fr-FR" b="1" dirty="0" smtClean="0"/>
              <a:t> </a:t>
            </a:r>
            <a:r>
              <a:rPr lang="fr-FR" b="1" dirty="0" err="1" smtClean="0"/>
              <a:t>sequences</a:t>
            </a:r>
            <a:endParaRPr lang="fr-FR" b="1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10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1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2" name="Image 11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755576" y="539969"/>
            <a:ext cx="782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PacBio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assembly</a:t>
            </a:r>
            <a:r>
              <a:rPr lang="fr-FR" sz="3200" b="1" dirty="0" smtClean="0"/>
              <a:t> (CNRGV data and </a:t>
            </a:r>
            <a:r>
              <a:rPr lang="fr-FR" sz="3200" b="1" dirty="0" err="1" smtClean="0"/>
              <a:t>assembly</a:t>
            </a:r>
            <a:r>
              <a:rPr lang="fr-FR" sz="3200" b="1" dirty="0" smtClean="0"/>
              <a:t>)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45092" y="5229200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 single 740kb contig for the 6 BAC clones, </a:t>
            </a:r>
            <a:r>
              <a:rPr lang="fr-FR" b="1" dirty="0" smtClean="0"/>
              <a:t>no N !!!</a:t>
            </a:r>
            <a:endParaRPr lang="fr-FR" b="1" dirty="0"/>
          </a:p>
        </p:txBody>
      </p:sp>
      <p:pic>
        <p:nvPicPr>
          <p:cNvPr id="16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7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8" name="Image 17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20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US" dirty="0" smtClean="0"/>
              <a:t>Sunflower Genome Consortium Meeting, San Diego 14/01/2015</a:t>
            </a:r>
            <a:endParaRPr lang="fr-FR" dirty="0"/>
          </a:p>
        </p:txBody>
      </p:sp>
      <p:sp>
        <p:nvSpPr>
          <p:cNvPr id="23" name="Flèche vers le bas 22"/>
          <p:cNvSpPr/>
          <p:nvPr/>
        </p:nvSpPr>
        <p:spPr>
          <a:xfrm>
            <a:off x="4340112" y="4221088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916176" y="4365104"/>
            <a:ext cx="25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PacBio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pipeline</a:t>
            </a:r>
            <a:endParaRPr lang="fr-FR" dirty="0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2627784" y="1700808"/>
          <a:ext cx="3888432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dirty="0" smtClean="0"/>
                        <a:t>63,068</a:t>
                      </a:r>
                      <a:endParaRPr lang="fr-F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30,506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5,738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MEDIAN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4,804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361,884,184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2123728" y="332656"/>
            <a:ext cx="4888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PacBio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assembly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evaluation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1412776"/>
            <a:ext cx="8365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smtClean="0"/>
              <a:t>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the correct size of the </a:t>
            </a:r>
            <a:r>
              <a:rPr lang="fr-FR" dirty="0" err="1" smtClean="0"/>
              <a:t>BACs</a:t>
            </a:r>
            <a:r>
              <a:rPr lang="fr-FR" dirty="0" smtClean="0"/>
              <a:t> in the </a:t>
            </a:r>
            <a:r>
              <a:rPr lang="fr-FR" dirty="0" err="1" smtClean="0"/>
              <a:t>assembly</a:t>
            </a:r>
            <a:r>
              <a:rPr lang="fr-FR" dirty="0" smtClean="0"/>
              <a:t>?</a:t>
            </a:r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/>
            <a:r>
              <a:rPr lang="fr-FR" dirty="0" smtClean="0"/>
              <a:t>	</a:t>
            </a:r>
            <a:r>
              <a:rPr lang="fr-FR" dirty="0" smtClean="0"/>
              <a:t>BAC insert </a:t>
            </a:r>
            <a:r>
              <a:rPr lang="fr-FR" dirty="0" err="1" smtClean="0"/>
              <a:t>sizes</a:t>
            </a:r>
            <a:r>
              <a:rPr lang="fr-FR" dirty="0" smtClean="0"/>
              <a:t>: </a:t>
            </a:r>
            <a:r>
              <a:rPr lang="fr-FR" dirty="0" err="1" smtClean="0"/>
              <a:t>alignments</a:t>
            </a:r>
            <a:r>
              <a:rPr lang="fr-FR" dirty="0" smtClean="0"/>
              <a:t> of Sanger BAC end </a:t>
            </a:r>
            <a:r>
              <a:rPr lang="fr-FR" dirty="0" err="1" smtClean="0"/>
              <a:t>sequences</a:t>
            </a:r>
            <a:r>
              <a:rPr lang="fr-FR" dirty="0" smtClean="0"/>
              <a:t> vs agarose gel estimation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27584" y="2604944"/>
          <a:ext cx="50405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172"/>
                <a:gridCol w="919201"/>
                <a:gridCol w="1680187"/>
              </a:tblGrid>
              <a:tr h="32572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BAC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BLAST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AGAROSE</a:t>
                      </a:r>
                      <a:endParaRPr lang="fr-FR" sz="1800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BAC6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147.1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150</a:t>
                      </a:r>
                      <a:endParaRPr lang="fr-FR" sz="1800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BAC1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160.3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160</a:t>
                      </a:r>
                      <a:endParaRPr lang="fr-FR" sz="1800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BAC2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123.5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118</a:t>
                      </a:r>
                      <a:endParaRPr lang="fr-FR" sz="1800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BAC3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196.5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190</a:t>
                      </a:r>
                      <a:endParaRPr lang="fr-FR" sz="1800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BAC4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194.1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190</a:t>
                      </a:r>
                      <a:endParaRPr lang="fr-FR" sz="1800" dirty="0"/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BAC5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150.5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146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156176" y="3253016"/>
            <a:ext cx="275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Highly</a:t>
            </a:r>
            <a:r>
              <a:rPr lang="fr-FR" b="1" dirty="0" smtClean="0">
                <a:solidFill>
                  <a:srgbClr val="C00000"/>
                </a:solidFill>
              </a:rPr>
              <a:t> consistent </a:t>
            </a:r>
            <a:r>
              <a:rPr lang="fr-FR" b="1" dirty="0" err="1" smtClean="0">
                <a:solidFill>
                  <a:srgbClr val="C00000"/>
                </a:solidFill>
              </a:rPr>
              <a:t>assembly</a:t>
            </a:r>
            <a:endParaRPr lang="fr-FR" dirty="0"/>
          </a:p>
        </p:txBody>
      </p:sp>
      <p:pic>
        <p:nvPicPr>
          <p:cNvPr id="16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7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8" name="Image 17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20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US" dirty="0" smtClean="0"/>
              <a:t>Sunflower Genome Consortium Meeting, San Diego 14/01/2015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9552" y="1412776"/>
            <a:ext cx="8345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fr-FR" dirty="0" smtClean="0"/>
              <a:t>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back the Illumina </a:t>
            </a:r>
            <a:r>
              <a:rPr lang="fr-FR" dirty="0" err="1" smtClean="0"/>
              <a:t>sequence</a:t>
            </a:r>
            <a:r>
              <a:rPr lang="fr-FR" dirty="0" smtClean="0"/>
              <a:t> tags of the </a:t>
            </a:r>
            <a:r>
              <a:rPr lang="fr-FR" dirty="0" err="1" smtClean="0"/>
              <a:t>BACs</a:t>
            </a:r>
            <a:r>
              <a:rPr lang="fr-FR" dirty="0" smtClean="0"/>
              <a:t>?</a:t>
            </a:r>
          </a:p>
          <a:p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silico</a:t>
            </a:r>
            <a:r>
              <a:rPr lang="fr-FR" dirty="0" smtClean="0"/>
              <a:t> </a:t>
            </a:r>
            <a:r>
              <a:rPr lang="fr-FR" dirty="0" err="1" smtClean="0"/>
              <a:t>digested</a:t>
            </a:r>
            <a:r>
              <a:rPr lang="fr-FR" dirty="0" smtClean="0"/>
              <a:t> tags vs « </a:t>
            </a:r>
            <a:r>
              <a:rPr lang="fr-FR" dirty="0" err="1" smtClean="0"/>
              <a:t>keygene</a:t>
            </a:r>
            <a:r>
              <a:rPr lang="fr-FR" dirty="0" smtClean="0"/>
              <a:t> » </a:t>
            </a:r>
            <a:r>
              <a:rPr lang="fr-FR" dirty="0" smtClean="0"/>
              <a:t>Illumina </a:t>
            </a:r>
            <a:r>
              <a:rPr lang="fr-FR" dirty="0" smtClean="0"/>
              <a:t>FPC tags (100% </a:t>
            </a:r>
            <a:r>
              <a:rPr lang="fr-FR" dirty="0" err="1" smtClean="0"/>
              <a:t>identity</a:t>
            </a:r>
            <a:r>
              <a:rPr lang="fr-FR" dirty="0" smtClean="0"/>
              <a:t> over 100%</a:t>
            </a:r>
            <a:r>
              <a:rPr lang="fr-FR" dirty="0" err="1" smtClean="0"/>
              <a:t>length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484616" y="3284984"/>
            <a:ext cx="205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95% of the FPC tags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03426" y="2682786"/>
            <a:ext cx="1352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BAC1: 38/38</a:t>
            </a:r>
          </a:p>
          <a:p>
            <a:r>
              <a:rPr lang="fr-FR" dirty="0" smtClean="0"/>
              <a:t>BAC2: 19/20</a:t>
            </a:r>
          </a:p>
          <a:p>
            <a:r>
              <a:rPr lang="fr-FR" dirty="0" smtClean="0"/>
              <a:t>BAC3: 27/28</a:t>
            </a:r>
          </a:p>
          <a:p>
            <a:r>
              <a:rPr lang="fr-FR" dirty="0" smtClean="0"/>
              <a:t>BAC4: 42/44</a:t>
            </a:r>
          </a:p>
          <a:p>
            <a:r>
              <a:rPr lang="fr-FR" dirty="0" smtClean="0"/>
              <a:t>BAC5: 32/36</a:t>
            </a:r>
          </a:p>
          <a:p>
            <a:r>
              <a:rPr lang="fr-FR" dirty="0" smtClean="0"/>
              <a:t>BAC6: 37/40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en-US" dirty="0" smtClean="0"/>
              <a:t>Sunflower Genome Consortium Meeting, San Diego 14/01/2015</a:t>
            </a:r>
            <a:endParaRPr lang="fr-FR" dirty="0"/>
          </a:p>
        </p:txBody>
      </p:sp>
      <p:pic>
        <p:nvPicPr>
          <p:cNvPr id="16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17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8" name="Image 17" descr="Logo LIPM redu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123728" y="332656"/>
            <a:ext cx="4888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PacBio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assembly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evaluation</a:t>
            </a:r>
            <a:endParaRPr lang="fr-FR" sz="32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919832" y="4869160"/>
            <a:ext cx="422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rgbClr val="C00000"/>
                </a:solidFill>
              </a:rPr>
              <a:t>High </a:t>
            </a:r>
            <a:r>
              <a:rPr lang="fr-FR" sz="2400" b="1" dirty="0" err="1" smtClean="0">
                <a:solidFill>
                  <a:srgbClr val="C00000"/>
                </a:solidFill>
              </a:rPr>
              <a:t>quality</a:t>
            </a:r>
            <a:r>
              <a:rPr lang="fr-FR" sz="2400" b="1" dirty="0" smtClean="0">
                <a:solidFill>
                  <a:srgbClr val="C00000"/>
                </a:solidFill>
              </a:rPr>
              <a:t> of the </a:t>
            </a:r>
            <a:r>
              <a:rPr lang="fr-FR" sz="2400" b="1" dirty="0" err="1" smtClean="0">
                <a:solidFill>
                  <a:srgbClr val="C00000"/>
                </a:solidFill>
              </a:rPr>
              <a:t>sequence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755576" y="476672"/>
            <a:ext cx="8099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Evaluation of the </a:t>
            </a:r>
            <a:r>
              <a:rPr lang="fr-FR" sz="3200" b="1" dirty="0" err="1" smtClean="0"/>
              <a:t>repeats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at</a:t>
            </a:r>
            <a:r>
              <a:rPr lang="fr-FR" sz="3200" b="1" dirty="0" smtClean="0"/>
              <a:t> a micro-</a:t>
            </a:r>
            <a:r>
              <a:rPr lang="fr-FR" sz="3200" b="1" dirty="0" err="1" smtClean="0"/>
              <a:t>scale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level</a:t>
            </a:r>
            <a:endParaRPr lang="fr-FR" sz="3200" b="1" dirty="0"/>
          </a:p>
        </p:txBody>
      </p:sp>
      <p:pic>
        <p:nvPicPr>
          <p:cNvPr id="6" name="Image 5" descr="pacbio_vs_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39590"/>
            <a:ext cx="4243826" cy="4149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9712" y="5507940"/>
            <a:ext cx="467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lot of </a:t>
            </a:r>
            <a:r>
              <a:rPr lang="fr-FR" dirty="0" err="1" smtClean="0"/>
              <a:t>repeated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identity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63688" y="5951021"/>
            <a:ext cx="491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Wingdings" pitchFamily="2" charset="2"/>
              </a:rPr>
              <a:t>  </a:t>
            </a:r>
            <a:r>
              <a:rPr lang="fr-FR" b="1" dirty="0" smtClean="0"/>
              <a:t>Long </a:t>
            </a:r>
            <a:r>
              <a:rPr lang="fr-FR" b="1" dirty="0" err="1" smtClean="0"/>
              <a:t>PacBio</a:t>
            </a:r>
            <a:r>
              <a:rPr lang="fr-FR" b="1" dirty="0" smtClean="0"/>
              <a:t> </a:t>
            </a:r>
            <a:r>
              <a:rPr lang="fr-FR" b="1" dirty="0" err="1" smtClean="0"/>
              <a:t>reads</a:t>
            </a:r>
            <a:r>
              <a:rPr lang="fr-FR" b="1" dirty="0" smtClean="0"/>
              <a:t> </a:t>
            </a:r>
            <a:r>
              <a:rPr lang="fr-FR" b="1" dirty="0" err="1" smtClean="0"/>
              <a:t>span</a:t>
            </a:r>
            <a:r>
              <a:rPr lang="fr-FR" b="1" dirty="0" smtClean="0"/>
              <a:t> the </a:t>
            </a:r>
            <a:r>
              <a:rPr lang="fr-FR" b="1" dirty="0" err="1" smtClean="0"/>
              <a:t>sunflower</a:t>
            </a:r>
            <a:r>
              <a:rPr lang="fr-FR" b="1" dirty="0" smtClean="0"/>
              <a:t> </a:t>
            </a:r>
            <a:r>
              <a:rPr lang="fr-FR" b="1" dirty="0" err="1" smtClean="0"/>
              <a:t>repeats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868144" y="2420888"/>
            <a:ext cx="164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BAC1-</a:t>
            </a:r>
            <a:r>
              <a:rPr lang="fr-FR" dirty="0" err="1" smtClean="0"/>
              <a:t>scaffold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23214" y="3419708"/>
            <a:ext cx="164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BAC1-</a:t>
            </a:r>
            <a:r>
              <a:rPr lang="fr-FR" dirty="0" err="1" smtClean="0"/>
              <a:t>scaffold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64088" y="1844824"/>
            <a:ext cx="164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BAC6-</a:t>
            </a:r>
            <a:r>
              <a:rPr lang="fr-FR" dirty="0" err="1" smtClean="0"/>
              <a:t>scaffold</a:t>
            </a:r>
            <a:r>
              <a:rPr lang="fr-FR" dirty="0" smtClean="0"/>
              <a:t> 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644008" y="1340768"/>
            <a:ext cx="164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BAC6-</a:t>
            </a:r>
            <a:r>
              <a:rPr lang="fr-FR" dirty="0" err="1" smtClean="0"/>
              <a:t>scaffold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99913" y="3851756"/>
            <a:ext cx="147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PacBio</a:t>
            </a:r>
            <a:r>
              <a:rPr lang="fr-FR" b="1" dirty="0" smtClean="0">
                <a:solidFill>
                  <a:srgbClr val="C00000"/>
                </a:solidFill>
              </a:rPr>
              <a:t>-contig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5796136" y="1268760"/>
            <a:ext cx="1800200" cy="518457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524328" y="2060848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454 </a:t>
            </a:r>
            <a:r>
              <a:rPr lang="fr-FR" dirty="0" err="1" smtClean="0"/>
              <a:t>sequencing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020272" y="4221088"/>
            <a:ext cx="203132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PacBio reads 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NUM     63068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MIN     500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MAX     30506</a:t>
            </a:r>
          </a:p>
          <a:p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MEAN   </a:t>
            </a:r>
            <a:r>
              <a:rPr lang="pt-BR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5738</a:t>
            </a:r>
            <a:endParaRPr lang="pt-BR" sz="2000" b="1" dirty="0" smtClean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MEDIAN  4804</a:t>
            </a: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20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21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22" name="Image 21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1416766" y="395953"/>
            <a:ext cx="6456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err="1" smtClean="0"/>
              <a:t>Repeats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analysis</a:t>
            </a:r>
            <a:r>
              <a:rPr lang="fr-FR" sz="3200" b="1" dirty="0" smtClean="0"/>
              <a:t> of the </a:t>
            </a:r>
            <a:r>
              <a:rPr lang="fr-FR" sz="3200" b="1" dirty="0" err="1" smtClean="0"/>
              <a:t>PacBio</a:t>
            </a:r>
            <a:r>
              <a:rPr lang="fr-FR" sz="3200" b="1" dirty="0" smtClean="0"/>
              <a:t> </a:t>
            </a:r>
            <a:r>
              <a:rPr lang="fr-FR" sz="3200" b="1" dirty="0" smtClean="0"/>
              <a:t>contig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203848" y="5589240"/>
            <a:ext cx="179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Only</a:t>
            </a:r>
            <a:r>
              <a:rPr lang="fr-FR" dirty="0" smtClean="0"/>
              <a:t> 1/3 </a:t>
            </a:r>
            <a:r>
              <a:rPr lang="fr-FR" dirty="0" err="1" smtClean="0"/>
              <a:t>covered</a:t>
            </a:r>
            <a:endParaRPr lang="fr-FR" dirty="0"/>
          </a:p>
        </p:txBody>
      </p:sp>
      <p:pic>
        <p:nvPicPr>
          <p:cNvPr id="4" name="Image 3" descr="Han-B-LG10K700.sel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8" y="955074"/>
            <a:ext cx="7619048" cy="5714286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Sunflower Genome Consortium Meeting, San Diego 14/01/2015</a:t>
            </a:r>
            <a:endParaRPr lang="fr-FR"/>
          </a:p>
        </p:txBody>
      </p:sp>
      <p:pic>
        <p:nvPicPr>
          <p:cNvPr id="8" name="Espace réservé du contenu 8" descr="Logotype-INRA-cm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2625" b="61943"/>
          <a:stretch>
            <a:fillRect/>
          </a:stretch>
        </p:blipFill>
        <p:spPr>
          <a:xfrm>
            <a:off x="7312602" y="0"/>
            <a:ext cx="1261675" cy="522000"/>
          </a:xfrm>
        </p:spPr>
      </p:pic>
      <p:pic>
        <p:nvPicPr>
          <p:cNvPr id="9" name="Picture 6" descr="http://www.normandie-incubation.com/files/fck/images/logos/cellules%20de%20valo/logo_cnrs.JPG"/>
          <p:cNvPicPr>
            <a:picLocks noChangeAspect="1" noChangeArrowheads="1"/>
          </p:cNvPicPr>
          <p:nvPr/>
        </p:nvPicPr>
        <p:blipFill>
          <a:blip r:embed="rId4" cstate="print"/>
          <a:srcRect b="9215"/>
          <a:stretch>
            <a:fillRect/>
          </a:stretch>
        </p:blipFill>
        <p:spPr bwMode="auto">
          <a:xfrm>
            <a:off x="8632621" y="0"/>
            <a:ext cx="513166" cy="522000"/>
          </a:xfrm>
          <a:prstGeom prst="rect">
            <a:avLst/>
          </a:prstGeom>
          <a:noFill/>
        </p:spPr>
      </p:pic>
      <p:pic>
        <p:nvPicPr>
          <p:cNvPr id="10" name="Image 9" descr="Logo LIPM redu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04842" cy="52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-36512" y="6525344"/>
            <a:ext cx="3105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Confidential</a:t>
            </a:r>
            <a:r>
              <a:rPr lang="fr-FR" sz="1200" b="1" dirty="0" smtClean="0"/>
              <a:t>, for </a:t>
            </a:r>
            <a:r>
              <a:rPr lang="fr-FR" sz="1200" b="1" dirty="0" err="1" smtClean="0"/>
              <a:t>internal</a:t>
            </a:r>
            <a:r>
              <a:rPr lang="fr-FR" sz="1200" b="1" dirty="0" smtClean="0"/>
              <a:t> communication </a:t>
            </a:r>
            <a:r>
              <a:rPr lang="fr-FR" sz="1200" b="1" dirty="0" err="1" smtClean="0"/>
              <a:t>only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72247" y="2924944"/>
            <a:ext cx="2020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Impressive </a:t>
            </a:r>
            <a:r>
              <a:rPr lang="fr-FR" b="1" dirty="0" err="1" smtClean="0">
                <a:solidFill>
                  <a:srgbClr val="C00000"/>
                </a:solidFill>
              </a:rPr>
              <a:t>number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 of </a:t>
            </a:r>
            <a:r>
              <a:rPr lang="fr-FR" b="1" dirty="0" err="1" smtClean="0">
                <a:solidFill>
                  <a:srgbClr val="C00000"/>
                </a:solidFill>
              </a:rPr>
              <a:t>repeats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</a:rPr>
              <a:t> INSIDE the contig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790</Words>
  <Application>Microsoft Office PowerPoint</Application>
  <PresentationFormat>Affichage à l'écran (4:3)</PresentationFormat>
  <Paragraphs>217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Evaluation of PacBio sequencing to improve the sunflower genome assembly  Stéphane Muños &amp; Jérôme Gouzy  Presented by Nicolas Langlade</vt:lpstr>
      <vt:lpstr>Recent experiences with PacBio data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Comparison with the bronze assembly</vt:lpstr>
      <vt:lpstr>Fungus genome</vt:lpstr>
      <vt:lpstr>Diapositive 12</vt:lpstr>
      <vt:lpstr>Diapositive 13</vt:lpstr>
      <vt:lpstr>Next Steps (2015)</vt:lpstr>
      <vt:lpstr>Next Steps (2016)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smunos</dc:creator>
  <cp:lastModifiedBy>Langlade</cp:lastModifiedBy>
  <cp:revision>43</cp:revision>
  <dcterms:created xsi:type="dcterms:W3CDTF">2014-11-28T09:28:49Z</dcterms:created>
  <dcterms:modified xsi:type="dcterms:W3CDTF">2015-01-14T07:55:07Z</dcterms:modified>
</cp:coreProperties>
</file>