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2" r:id="rId4"/>
    <p:sldId id="263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7D00E-CE7A-D24E-B606-0F71F6436A28}" type="datetimeFigureOut">
              <a:rPr lang="en-US" smtClean="0"/>
              <a:t>2015-01-13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C8DE4-ED73-614C-A89F-31E6B122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8DE4-ED73-614C-A89F-31E6B122A2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8DE4-ED73-614C-A89F-31E6B122A2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8DE4-ED73-614C-A89F-31E6B122A2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8DE4-ED73-614C-A89F-31E6B122A2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6E7F-0AA3-524D-8A75-F550A5F6B31B}" type="datetimeFigureOut">
              <a:rPr lang="en-US" smtClean="0"/>
              <a:t>2015-01-13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AA2A-8009-3C4F-BA6B-2A89AE23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8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6E7F-0AA3-524D-8A75-F550A5F6B31B}" type="datetimeFigureOut">
              <a:rPr lang="en-US" smtClean="0"/>
              <a:t>2015-01-13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AA2A-8009-3C4F-BA6B-2A89AE23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0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6E7F-0AA3-524D-8A75-F550A5F6B31B}" type="datetimeFigureOut">
              <a:rPr lang="en-US" smtClean="0"/>
              <a:t>2015-01-13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AA2A-8009-3C4F-BA6B-2A89AE23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0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6E7F-0AA3-524D-8A75-F550A5F6B31B}" type="datetimeFigureOut">
              <a:rPr lang="en-US" smtClean="0"/>
              <a:t>2015-01-13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AA2A-8009-3C4F-BA6B-2A89AE23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6E7F-0AA3-524D-8A75-F550A5F6B31B}" type="datetimeFigureOut">
              <a:rPr lang="en-US" smtClean="0"/>
              <a:t>2015-01-13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AA2A-8009-3C4F-BA6B-2A89AE23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6E7F-0AA3-524D-8A75-F550A5F6B31B}" type="datetimeFigureOut">
              <a:rPr lang="en-US" smtClean="0"/>
              <a:t>2015-01-13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AA2A-8009-3C4F-BA6B-2A89AE23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5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6E7F-0AA3-524D-8A75-F550A5F6B31B}" type="datetimeFigureOut">
              <a:rPr lang="en-US" smtClean="0"/>
              <a:t>2015-01-13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AA2A-8009-3C4F-BA6B-2A89AE23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2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6E7F-0AA3-524D-8A75-F550A5F6B31B}" type="datetimeFigureOut">
              <a:rPr lang="en-US" smtClean="0"/>
              <a:t>2015-01-13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AA2A-8009-3C4F-BA6B-2A89AE23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6E7F-0AA3-524D-8A75-F550A5F6B31B}" type="datetimeFigureOut">
              <a:rPr lang="en-US" smtClean="0"/>
              <a:t>2015-01-13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AA2A-8009-3C4F-BA6B-2A89AE23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2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6E7F-0AA3-524D-8A75-F550A5F6B31B}" type="datetimeFigureOut">
              <a:rPr lang="en-US" smtClean="0"/>
              <a:t>2015-01-13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AA2A-8009-3C4F-BA6B-2A89AE23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0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6E7F-0AA3-524D-8A75-F550A5F6B31B}" type="datetimeFigureOut">
              <a:rPr lang="en-US" smtClean="0"/>
              <a:t>2015-01-13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AA2A-8009-3C4F-BA6B-2A89AE23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7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86E7F-0AA3-524D-8A75-F550A5F6B31B}" type="datetimeFigureOut">
              <a:rPr lang="en-US" smtClean="0"/>
              <a:t>2015-01-13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6AA2A-8009-3C4F-BA6B-2A89AE23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9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96272" y="225385"/>
            <a:ext cx="777240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accent1"/>
                </a:solidFill>
              </a:rPr>
              <a:t>Sunflower Genomic Resources Consortium – Update Meeting 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41400" y="2667000"/>
            <a:ext cx="7467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AutoNum type="arabicParenBoth"/>
            </a:pPr>
            <a:r>
              <a:rPr lang="en-US" sz="2400" dirty="0" smtClean="0"/>
              <a:t>assemble</a:t>
            </a:r>
            <a:r>
              <a:rPr lang="en-US" sz="2400" dirty="0"/>
              <a:t>, annotate, and curate the sunflower reference </a:t>
            </a:r>
            <a:r>
              <a:rPr lang="en-US" sz="2400" dirty="0" smtClean="0"/>
              <a:t>genome; </a:t>
            </a:r>
          </a:p>
          <a:p>
            <a:pPr marL="514350" indent="-514350">
              <a:buAutoNum type="arabicParenBoth"/>
            </a:pPr>
            <a:r>
              <a:rPr lang="en-US" sz="2400" dirty="0" smtClean="0"/>
              <a:t>integrate </a:t>
            </a:r>
            <a:r>
              <a:rPr lang="en-US" sz="2400" dirty="0"/>
              <a:t>the reference sequence with genetic and physical maps, EST collections, diversity panel sequences, wild species genomes, and QTL and association mapping data; </a:t>
            </a:r>
            <a:endParaRPr lang="en-US" sz="2400" dirty="0" smtClean="0"/>
          </a:p>
          <a:p>
            <a:pPr marL="514350" indent="-514350">
              <a:buAutoNum type="arabicParenBoth"/>
            </a:pPr>
            <a:r>
              <a:rPr lang="en-US" sz="2400" dirty="0" smtClean="0"/>
              <a:t>provide </a:t>
            </a:r>
            <a:r>
              <a:rPr lang="en-US" sz="2400" dirty="0"/>
              <a:t>bioinformatics tools to efficiently browse and search the data; and </a:t>
            </a:r>
            <a:endParaRPr lang="en-US" sz="2400" dirty="0" smtClean="0"/>
          </a:p>
          <a:p>
            <a:pPr marL="514350" indent="-514350">
              <a:buAutoNum type="arabicParenBoth"/>
            </a:pPr>
            <a:r>
              <a:rPr lang="en-US" sz="2400" dirty="0" smtClean="0"/>
              <a:t>offer </a:t>
            </a:r>
            <a:r>
              <a:rPr lang="en-US" sz="2400" dirty="0"/>
              <a:t>workshops that provide training in the use of these resources and tools.</a:t>
            </a:r>
          </a:p>
        </p:txBody>
      </p:sp>
      <p:pic>
        <p:nvPicPr>
          <p:cNvPr id="6" name="Picture 5" descr="fixeduphann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572" y="0"/>
            <a:ext cx="1186428" cy="1632618"/>
          </a:xfrm>
          <a:prstGeom prst="rect">
            <a:avLst/>
          </a:prstGeom>
          <a:solidFill>
            <a:srgbClr val="FCFAFD"/>
          </a:solidFill>
        </p:spPr>
      </p:pic>
      <p:sp>
        <p:nvSpPr>
          <p:cNvPr id="2" name="Rectangle 1"/>
          <p:cNvSpPr/>
          <p:nvPr/>
        </p:nvSpPr>
        <p:spPr>
          <a:xfrm>
            <a:off x="942370" y="1826567"/>
            <a:ext cx="3410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Overall Project Goals: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0955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96272" y="225385"/>
            <a:ext cx="7772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accent1"/>
                </a:solidFill>
              </a:rPr>
              <a:t>Progress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5500" y="1632618"/>
            <a:ext cx="7467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AutoNum type="arabicParenBoth"/>
            </a:pPr>
            <a:r>
              <a:rPr lang="en-US" sz="2400" dirty="0" smtClean="0"/>
              <a:t>First real reference sequence now complete and annotated and a more polished version is close to completion; </a:t>
            </a:r>
          </a:p>
          <a:p>
            <a:pPr marL="514350" indent="-514350">
              <a:buAutoNum type="arabicParenBoth"/>
            </a:pPr>
            <a:r>
              <a:rPr lang="en-US" sz="2400" dirty="0" smtClean="0"/>
              <a:t>Extensive </a:t>
            </a:r>
            <a:r>
              <a:rPr lang="en-US" sz="2400" dirty="0" err="1" smtClean="0"/>
              <a:t>transcriptome</a:t>
            </a:r>
            <a:r>
              <a:rPr lang="en-US" sz="2400" dirty="0" smtClean="0"/>
              <a:t> and whole genome shotgun data available for hundreds of cultivated and wild genotypes;</a:t>
            </a:r>
          </a:p>
          <a:p>
            <a:pPr marL="514350" indent="-514350">
              <a:buFontTx/>
              <a:buAutoNum type="arabicParenBoth"/>
            </a:pPr>
            <a:r>
              <a:rPr lang="en-US" sz="2400" dirty="0" smtClean="0"/>
              <a:t>Alignment and variant calling completed for 288 cultivated genotypes and analyses of wild genotypes </a:t>
            </a:r>
            <a:r>
              <a:rPr lang="en-US" sz="2400" dirty="0"/>
              <a:t>underway</a:t>
            </a:r>
            <a:r>
              <a:rPr lang="en-US" sz="2400" dirty="0" smtClean="0"/>
              <a:t>.</a:t>
            </a:r>
          </a:p>
          <a:p>
            <a:pPr marL="514350" indent="-514350">
              <a:buFontTx/>
              <a:buAutoNum type="arabicParenBoth"/>
            </a:pPr>
            <a:r>
              <a:rPr lang="en-US" sz="2400" dirty="0" smtClean="0"/>
              <a:t>Numerous bioinformatics tools and data analysis pipelines made available to </a:t>
            </a:r>
            <a:r>
              <a:rPr lang="en-US" sz="2400" dirty="0"/>
              <a:t>efficiently </a:t>
            </a:r>
            <a:r>
              <a:rPr lang="en-US" sz="2400" dirty="0" smtClean="0"/>
              <a:t>browse, search, and analyze </a:t>
            </a:r>
            <a:r>
              <a:rPr lang="en-US" sz="2400" dirty="0"/>
              <a:t>the data; </a:t>
            </a:r>
          </a:p>
          <a:p>
            <a:pPr marL="514350" indent="-514350">
              <a:buAutoNum type="arabicParenBoth"/>
            </a:pPr>
            <a:endParaRPr lang="en-US" sz="2400" dirty="0"/>
          </a:p>
        </p:txBody>
      </p:sp>
      <p:pic>
        <p:nvPicPr>
          <p:cNvPr id="6" name="Picture 5" descr="fixeduphann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572" y="0"/>
            <a:ext cx="1186428" cy="1632618"/>
          </a:xfrm>
          <a:prstGeom prst="rect">
            <a:avLst/>
          </a:prstGeom>
          <a:solidFill>
            <a:srgbClr val="FCFAFD"/>
          </a:solidFill>
        </p:spPr>
      </p:pic>
    </p:spTree>
    <p:extLst>
      <p:ext uri="{BB962C8B-B14F-4D97-AF65-F5344CB8AC3E}">
        <p14:creationId xmlns:p14="http://schemas.microsoft.com/office/powerpoint/2010/main" val="399331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96272" y="225385"/>
            <a:ext cx="7772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accent1"/>
                </a:solidFill>
              </a:rPr>
              <a:t>Plans for 2015 and 2016?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5500" y="1213518"/>
            <a:ext cx="7467600" cy="60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 smtClean="0"/>
              <a:t>2015:</a:t>
            </a:r>
          </a:p>
          <a:p>
            <a:pPr marL="514350" indent="-514350">
              <a:buAutoNum type="arabicParenBoth"/>
            </a:pPr>
            <a:r>
              <a:rPr lang="en-US" sz="2400" dirty="0" smtClean="0"/>
              <a:t>Annotate gold reference sequence; </a:t>
            </a:r>
          </a:p>
          <a:p>
            <a:pPr marL="514350" indent="-514350">
              <a:buAutoNum type="arabicParenBoth"/>
            </a:pPr>
            <a:r>
              <a:rPr lang="en-US" sz="2400" dirty="0" smtClean="0"/>
              <a:t>Complete alignment and variant calling of existing whole genome shotgun sequence;</a:t>
            </a:r>
          </a:p>
          <a:p>
            <a:pPr marL="514350" indent="-514350">
              <a:buFontTx/>
              <a:buAutoNum type="arabicParenBoth"/>
            </a:pPr>
            <a:r>
              <a:rPr lang="en-US" sz="2400" dirty="0" smtClean="0"/>
              <a:t>Continue bioinformatics tool development;</a:t>
            </a:r>
          </a:p>
          <a:p>
            <a:pPr marL="514350" indent="-514350">
              <a:buFontTx/>
              <a:buAutoNum type="arabicParenBoth"/>
            </a:pPr>
            <a:r>
              <a:rPr lang="en-US" sz="2400" dirty="0" smtClean="0"/>
              <a:t>Sequence genome with </a:t>
            </a:r>
            <a:r>
              <a:rPr lang="en-US" sz="2400" dirty="0" err="1" smtClean="0"/>
              <a:t>PacBio</a:t>
            </a:r>
            <a:r>
              <a:rPr lang="en-US" sz="2400" dirty="0" smtClean="0"/>
              <a:t> </a:t>
            </a:r>
            <a:r>
              <a:rPr lang="en-US" sz="2400" smtClean="0"/>
              <a:t>to </a:t>
            </a:r>
            <a:r>
              <a:rPr lang="en-US" sz="2400" smtClean="0"/>
              <a:t>50-100x </a:t>
            </a:r>
            <a:r>
              <a:rPr lang="en-US" sz="2400" dirty="0" smtClean="0"/>
              <a:t>depth (</a:t>
            </a:r>
            <a:r>
              <a:rPr lang="en-US" sz="2400" smtClean="0"/>
              <a:t>INRA</a:t>
            </a:r>
            <a:r>
              <a:rPr lang="en-US" sz="2400" smtClean="0"/>
              <a:t>)?</a:t>
            </a:r>
            <a:endParaRPr lang="en-US" sz="2400" dirty="0" smtClean="0"/>
          </a:p>
          <a:p>
            <a:pPr marL="514350" indent="-514350">
              <a:buFontTx/>
              <a:buAutoNum type="arabicParenBoth"/>
            </a:pPr>
            <a:endParaRPr lang="en-US" sz="2400" dirty="0" smtClean="0"/>
          </a:p>
          <a:p>
            <a:r>
              <a:rPr lang="en-US" sz="2400" dirty="0" smtClean="0"/>
              <a:t>2016?</a:t>
            </a:r>
          </a:p>
          <a:p>
            <a:pPr marL="514350" indent="-514350">
              <a:buFontTx/>
              <a:buAutoNum type="arabicParenBoth"/>
            </a:pPr>
            <a:r>
              <a:rPr lang="en-US" sz="2400" dirty="0" smtClean="0"/>
              <a:t>Assemble and annotate </a:t>
            </a:r>
            <a:r>
              <a:rPr lang="en-US" sz="2400" dirty="0" err="1" smtClean="0"/>
              <a:t>PacBio</a:t>
            </a:r>
            <a:r>
              <a:rPr lang="en-US" sz="2400" dirty="0" smtClean="0"/>
              <a:t> reference sequence</a:t>
            </a:r>
          </a:p>
          <a:p>
            <a:pPr marL="514350" indent="-514350">
              <a:buFontTx/>
              <a:buAutoNum type="arabicParenBoth"/>
            </a:pPr>
            <a:r>
              <a:rPr lang="en-US" sz="2400" dirty="0" smtClean="0"/>
              <a:t>Integrate with genetic and physical maps, etc.</a:t>
            </a:r>
          </a:p>
          <a:p>
            <a:pPr marL="514350" indent="-514350">
              <a:buFontTx/>
              <a:buAutoNum type="arabicParenBoth"/>
            </a:pPr>
            <a:r>
              <a:rPr lang="en-US" sz="2400" dirty="0" smtClean="0"/>
              <a:t>Genotype 1,500 wild genotypes </a:t>
            </a:r>
          </a:p>
          <a:p>
            <a:pPr marL="514350" indent="-514350">
              <a:buFontTx/>
              <a:buAutoNum type="arabicParenBoth"/>
            </a:pPr>
            <a:r>
              <a:rPr lang="en-US" sz="2400" dirty="0" smtClean="0"/>
              <a:t>Deliver candidate genes for agriculturally important traits </a:t>
            </a:r>
          </a:p>
          <a:p>
            <a:pPr marL="514350" indent="-514350">
              <a:buFontTx/>
              <a:buAutoNum type="arabicParenBoth"/>
            </a:pPr>
            <a:endParaRPr lang="en-US" sz="2400" dirty="0"/>
          </a:p>
          <a:p>
            <a:pPr marL="514350" indent="-514350">
              <a:buAutoNum type="arabicParenBoth"/>
            </a:pPr>
            <a:endParaRPr lang="en-US" sz="2400" dirty="0"/>
          </a:p>
        </p:txBody>
      </p:sp>
      <p:pic>
        <p:nvPicPr>
          <p:cNvPr id="6" name="Picture 5" descr="fixeduphann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572" y="0"/>
            <a:ext cx="1186428" cy="1632618"/>
          </a:xfrm>
          <a:prstGeom prst="rect">
            <a:avLst/>
          </a:prstGeom>
          <a:solidFill>
            <a:srgbClr val="FCFAFD"/>
          </a:solidFill>
        </p:spPr>
      </p:pic>
    </p:spTree>
    <p:extLst>
      <p:ext uri="{BB962C8B-B14F-4D97-AF65-F5344CB8AC3E}">
        <p14:creationId xmlns:p14="http://schemas.microsoft.com/office/powerpoint/2010/main" val="334637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96272" y="225385"/>
            <a:ext cx="7772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accent1"/>
                </a:solidFill>
              </a:rPr>
              <a:t>Proposed Changes to Data Access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5500" y="1213518"/>
            <a:ext cx="746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Tx/>
              <a:buAutoNum type="arabicParenBoth"/>
            </a:pPr>
            <a:r>
              <a:rPr lang="en-US" sz="2400" dirty="0" smtClean="0"/>
              <a:t>Make Sunflower Genome Database public </a:t>
            </a:r>
            <a:endParaRPr lang="en-US" sz="2400" dirty="0"/>
          </a:p>
          <a:p>
            <a:pPr marL="514350" indent="-514350">
              <a:buFontTx/>
              <a:buAutoNum type="arabicParenBoth"/>
            </a:pPr>
            <a:r>
              <a:rPr lang="en-US" sz="2400" dirty="0" smtClean="0"/>
              <a:t>Private early access genomic resources made available exclusively on </a:t>
            </a:r>
            <a:r>
              <a:rPr lang="en-US" sz="2400" dirty="0" err="1" smtClean="0"/>
              <a:t>Heliagene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which is maintained by INRA</a:t>
            </a:r>
          </a:p>
          <a:p>
            <a:endParaRPr lang="en-US" sz="2400" dirty="0"/>
          </a:p>
        </p:txBody>
      </p:sp>
      <p:pic>
        <p:nvPicPr>
          <p:cNvPr id="6" name="Picture 5" descr="fixeduphann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572" y="0"/>
            <a:ext cx="1186428" cy="1632618"/>
          </a:xfrm>
          <a:prstGeom prst="rect">
            <a:avLst/>
          </a:prstGeom>
          <a:solidFill>
            <a:srgbClr val="FCFAFD"/>
          </a:solidFill>
        </p:spPr>
      </p:pic>
    </p:spTree>
    <p:extLst>
      <p:ext uri="{BB962C8B-B14F-4D97-AF65-F5344CB8AC3E}">
        <p14:creationId xmlns:p14="http://schemas.microsoft.com/office/powerpoint/2010/main" val="107597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xeduphann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572" y="0"/>
            <a:ext cx="1186428" cy="1632618"/>
          </a:xfrm>
          <a:prstGeom prst="rect">
            <a:avLst/>
          </a:prstGeom>
          <a:solidFill>
            <a:srgbClr val="FCFAFD"/>
          </a:solidFill>
        </p:spPr>
      </p:pic>
      <p:sp>
        <p:nvSpPr>
          <p:cNvPr id="2" name="Rectangle 1"/>
          <p:cNvSpPr/>
          <p:nvPr/>
        </p:nvSpPr>
        <p:spPr>
          <a:xfrm>
            <a:off x="254000" y="61016"/>
            <a:ext cx="8890000" cy="6968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 smtClean="0">
                <a:solidFill>
                  <a:schemeClr val="accent1"/>
                </a:solidFill>
              </a:rPr>
              <a:t>Agenda</a:t>
            </a:r>
            <a:endParaRPr lang="en-US" sz="4400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endParaRPr lang="en-US" b="1" smtClean="0"/>
          </a:p>
          <a:p>
            <a:pPr>
              <a:spcBef>
                <a:spcPts val="600"/>
              </a:spcBef>
            </a:pPr>
            <a:r>
              <a:rPr lang="en-US" b="1" smtClean="0"/>
              <a:t>10</a:t>
            </a:r>
            <a:r>
              <a:rPr lang="en-US" b="1" dirty="0"/>
              <a:t>:30 </a:t>
            </a:r>
            <a:r>
              <a:rPr lang="en-US" b="1" dirty="0" smtClean="0"/>
              <a:t>am</a:t>
            </a:r>
            <a:r>
              <a:rPr lang="en-US" dirty="0"/>
              <a:t>	Introductions and overview of sunflower genomic resources (</a:t>
            </a:r>
            <a:r>
              <a:rPr lang="en-US" dirty="0" smtClean="0"/>
              <a:t>L. Rieseberg)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/>
              <a:t>10:50 am</a:t>
            </a:r>
            <a:r>
              <a:rPr lang="en-US" dirty="0"/>
              <a:t>	Reference Genome of Sunflower: Version 1.4 (Chris </a:t>
            </a:r>
            <a:r>
              <a:rPr lang="en-US" dirty="0" err="1"/>
              <a:t>Grassa</a:t>
            </a:r>
            <a:r>
              <a:rPr lang="en-US" dirty="0"/>
              <a:t>, UBC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/>
              <a:t>11:20 am	</a:t>
            </a:r>
            <a:r>
              <a:rPr lang="en-US" dirty="0"/>
              <a:t>Web resources to browse the functional annotation of the sunflower genome (</a:t>
            </a:r>
            <a:r>
              <a:rPr lang="en-US" dirty="0" err="1"/>
              <a:t>Sébastien</a:t>
            </a:r>
            <a:r>
              <a:rPr lang="en-US" dirty="0"/>
              <a:t> Carrere, INRA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/>
              <a:t>11:50 am</a:t>
            </a:r>
            <a:r>
              <a:rPr lang="en-US" dirty="0"/>
              <a:t>	Development of a high-throughput analytical pipeline to explore sunflower genomics (</a:t>
            </a:r>
            <a:r>
              <a:rPr lang="en-US" dirty="0" err="1"/>
              <a:t>Sariel</a:t>
            </a:r>
            <a:r>
              <a:rPr lang="en-US" dirty="0"/>
              <a:t> </a:t>
            </a:r>
            <a:r>
              <a:rPr lang="en-US" dirty="0" err="1"/>
              <a:t>Hubner</a:t>
            </a:r>
            <a:r>
              <a:rPr lang="en-US" dirty="0"/>
              <a:t>, UBC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/>
              <a:t>12:20 pm</a:t>
            </a:r>
            <a:r>
              <a:rPr lang="en-US" dirty="0"/>
              <a:t>	Lunch (use meeting vouchers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/>
              <a:t>1:30 pm</a:t>
            </a:r>
            <a:r>
              <a:rPr lang="en-US" dirty="0"/>
              <a:t>	Shared patterns of repeat composition in Helianthus provide insight into the history of sunflower genomes (Evan </a:t>
            </a:r>
            <a:r>
              <a:rPr lang="en-US" dirty="0" err="1"/>
              <a:t>Staton</a:t>
            </a:r>
            <a:r>
              <a:rPr lang="en-US" dirty="0"/>
              <a:t>, UBC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/>
              <a:t>1:50 pm</a:t>
            </a:r>
            <a:r>
              <a:rPr lang="en-US" dirty="0"/>
              <a:t>	Preliminary </a:t>
            </a:r>
            <a:r>
              <a:rPr lang="en-US" dirty="0" err="1"/>
              <a:t>methylome</a:t>
            </a:r>
            <a:r>
              <a:rPr lang="en-US" dirty="0"/>
              <a:t> sequencing in sunflower (Adam </a:t>
            </a:r>
            <a:r>
              <a:rPr lang="en-US" dirty="0" err="1"/>
              <a:t>Bewick</a:t>
            </a:r>
            <a:r>
              <a:rPr lang="en-US" dirty="0"/>
              <a:t>, UGA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/>
              <a:t>2:10 pm</a:t>
            </a:r>
            <a:r>
              <a:rPr lang="en-US" dirty="0"/>
              <a:t>	Feedback of </a:t>
            </a:r>
            <a:r>
              <a:rPr lang="en-US" dirty="0" err="1"/>
              <a:t>Pacbio</a:t>
            </a:r>
            <a:r>
              <a:rPr lang="en-US" dirty="0"/>
              <a:t> sequencing in sunflower and highly-repeated element species and opportunities to improve the sunflower genome sequence (Nicolas Langlade, INRA) </a:t>
            </a:r>
          </a:p>
          <a:p>
            <a:pPr>
              <a:spcBef>
                <a:spcPts val="600"/>
              </a:spcBef>
            </a:pPr>
            <a:r>
              <a:rPr lang="en-US" b="1" dirty="0"/>
              <a:t>2:30 pm</a:t>
            </a:r>
            <a:r>
              <a:rPr lang="en-US" dirty="0"/>
              <a:t>	 Coffee / Tea </a:t>
            </a:r>
            <a:r>
              <a:rPr lang="en-US" dirty="0" smtClean="0"/>
              <a:t>break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/>
              <a:t>2:50 pm</a:t>
            </a:r>
            <a:r>
              <a:rPr lang="en-US" dirty="0"/>
              <a:t>	 Future of Sunflower Genomic Resource Consortium (Discussion) </a:t>
            </a:r>
          </a:p>
          <a:p>
            <a:pPr>
              <a:spcBef>
                <a:spcPts val="600"/>
              </a:spcBef>
            </a:pPr>
            <a:r>
              <a:rPr lang="en-US" b="1" dirty="0"/>
              <a:t>3:20 pm</a:t>
            </a:r>
            <a:r>
              <a:rPr lang="en-US" dirty="0"/>
              <a:t>	Hands on exploration of genomic </a:t>
            </a:r>
            <a:r>
              <a:rPr lang="en-US" dirty="0" smtClean="0"/>
              <a:t>resources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/>
              <a:t>4:00pm </a:t>
            </a:r>
            <a:r>
              <a:rPr lang="en-US" dirty="0"/>
              <a:t>	Adjourn</a:t>
            </a:r>
          </a:p>
          <a:p>
            <a:pPr>
              <a:spcBef>
                <a:spcPts val="600"/>
              </a:spcBef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6216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253</Words>
  <Application>Microsoft Macintosh PowerPoint</Application>
  <PresentationFormat>On-screen Show (4:3)</PresentationFormat>
  <Paragraphs>45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 Rieseberg</dc:creator>
  <cp:lastModifiedBy>Loren Rieseberg</cp:lastModifiedBy>
  <cp:revision>13</cp:revision>
  <dcterms:created xsi:type="dcterms:W3CDTF">2014-01-14T18:15:07Z</dcterms:created>
  <dcterms:modified xsi:type="dcterms:W3CDTF">2015-01-13T21:24:18Z</dcterms:modified>
</cp:coreProperties>
</file>